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2.xml" ContentType="application/inkml+xml"/>
  <Override PartName="/ppt/ink/ink3.xml" ContentType="application/inkml+xml"/>
  <Override PartName="/ppt/media/image37.svg" ContentType="image/svg+xml"/>
  <Override PartName="/ppt/media/image3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5"/>
  </p:notesMasterIdLst>
  <p:sldIdLst>
    <p:sldId id="256" r:id="rId4"/>
    <p:sldId id="257" r:id="rId6"/>
    <p:sldId id="258" r:id="rId7"/>
    <p:sldId id="348" r:id="rId8"/>
    <p:sldId id="259" r:id="rId9"/>
    <p:sldId id="270" r:id="rId10"/>
    <p:sldId id="349" r:id="rId11"/>
    <p:sldId id="277" r:id="rId12"/>
    <p:sldId id="350" r:id="rId13"/>
    <p:sldId id="351" r:id="rId14"/>
    <p:sldId id="352" r:id="rId15"/>
    <p:sldId id="353" r:id="rId16"/>
    <p:sldId id="354" r:id="rId17"/>
    <p:sldId id="271" r:id="rId18"/>
    <p:sldId id="339" r:id="rId19"/>
    <p:sldId id="340" r:id="rId20"/>
    <p:sldId id="341" r:id="rId21"/>
    <p:sldId id="342" r:id="rId22"/>
    <p:sldId id="343" r:id="rId23"/>
    <p:sldId id="344" r:id="rId24"/>
    <p:sldId id="345" r:id="rId25"/>
    <p:sldId id="346" r:id="rId26"/>
    <p:sldId id="347" r:id="rId27"/>
    <p:sldId id="275" r:id="rId28"/>
    <p:sldId id="314" r:id="rId29"/>
    <p:sldId id="278" r:id="rId30"/>
    <p:sldId id="315" r:id="rId31"/>
    <p:sldId id="317" r:id="rId32"/>
    <p:sldId id="316"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269" r:id="rId46"/>
  </p:sldIdLst>
  <p:sldSz cx="9144000" cy="5143500" type="screen16x9"/>
  <p:notesSz cx="5143500" cy="9144000"/>
  <p:custDataLst>
    <p:tags r:id="rId51"/>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223"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gs" Target="tags/tag125.xml"/><Relationship Id="rId50" Type="http://schemas.openxmlformats.org/officeDocument/2006/relationships/commentAuthors" Target="commentAuthors.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2-23T11:53:30"/>
    </inkml:context>
    <inkml:brush xml:id="br0">
      <inkml:brushProperty name="width" value="0.05292" units="cm"/>
      <inkml:brushProperty name="height" value="0.05292" units="cm"/>
      <inkml:brushProperty name="color" value="#ffffff"/>
    </inkml:brush>
  </inkml:definitions>
  <inkml:trace contextRef="#ctx0" brushRef="#br0">6111 3591,'6'0,"6"0,-6 12,-6 0,0 6,0-6,0 6,0 6,0-18,0 12,0-6,0 6,0-6,0 6,0-6,0 6,0-12,0 24,0-24,-6 12,6-12,0 6,0 0,0-18,0-12,0 0,0-6,0 6,0-6,0 6,0 6,0 6,6 0,-6-12,0 6,6 0,-6 0,0 6,0 0,0 0,0 30,0-12,0-6,0 12,0-6,0 6,0-12,0 6,0 0,0 0,0-6,-6 18,6-6,0-6,-6 18,6-18,0-6,0-12,0-24,0 24,0-30,0 24,12-30,-12 30,6-6,-6 12,0-6,0 0,0 6,0 0,0 0,6 6,-6 12,0-6,0 24,0-6,0 12,0 0,0-12,0-6,0 0,0-12,0 0,0-12,0-18,12-12,-12 0,12-18,-12 30,0 0,0-12,0 18,0-18,0 24,0-18,0 24,0 0,0 0,0 0,0 12,0 18,0 0,0 12,0 0,6 0,-6-6,0 6,0-12,0 0,0-6,0 6,0-18,0 0,0-12,0-6,0-18,0 6,12 0,-12-12,0 6,0 18,0-12,0 12,0 6,0 18,0-6,0 24,0 6,0 0,0 0,0-18,0 6,0-12,0 6,0 0,0-6,0-6,0 0,0-12,0-12,0-18,6-12,-6 12,12-12,-12 24,0-6,6 18,-6 18,0 18,0 0,0 12,0 0,0 0,0 0,0-12,0 6,0-18,0 18,-12-6,12-18,0 0,0-18,0-48,0 6,0 6,0 0,0-18,0 42,0-12,6 6,-6 24,0 24,0 6,0-6,-6 18,6 12,-6-12,6 0,-12-12,12-6,0 0,0-12,-6-6,6-24,0-12,0 0,6 0,-6 6,0 6,6 18,-6-6,0 0,0 6,0 0,0 12,0 30,0-24,0 18,0-24,0 0,0 0,0 0,0-12,0 0,0-30,6 0,6 12,-6-6,-6 6,12 0,-12 12,0 6,0 0,0 0,-12-12,6 18,0-6,0 0,0 6,0-6,0 6,0 0,-6 0,6 0,0 0,0 0,0 0,6 6,-6-6,6 6,0 6,-6-12,6 6,0 0,-12-6,12 6,-6 0,0 12,0-12,6 6,-6 6,-6 0,6-6,-6 18,12-24,0 6,0 0,0-18,0 0,12-6,-6 6,0-12,0 12,0 0,-6 0,12 6,-12-6,6-6,0 0,12 6,-12-12,0 12,0 0,0-6,6 12,-12-6,6 6,0 0,0 0,0 0,0 0,0 12,6-12,-12 6,6 0,-6 0,0 0,6 0,-6 0,0 0,6 6,-6-6,0 0,0 0,0 6,0 0,0-6,0 0,0 0,0 0,0 0,0 12,0-6,0 6,0-6,0 6,0-12,0 0,0 0,0 0,0 6,0-6,0 6,0 6,0-6,0 0,0-6,0 12,0-6,0-6,0 0,0 0,0 0,-6-6,6 6,0 0,-12 12,6 0,6-12,-6 0,6 0,-6-6,0 0,-6 0,6-6,6 0,-6 0,6-6,-6 6,0 6,6-6,-6 0,0 6,6-6,-12 6,12-6,-6 6,6-6,-6 6,6-12,-6 6,6 0,0 0,0 12,0 18,0-6,0 6,0-18,0 12,12-18,-12-12,0 0,0-24,0-12,-6 12,6-12,0 12,0 0,0 6,0 6,0 0,0 0,0 6,0 12,0 0,0-12,0 12,0-6,0-6,0-6,0 6,0 12,0 0,0-6,0 6,0-6,0 6,0 24,0 6,0-6,0-12,0 0,0 0,0 0,12 0,-12 6,0-6,0 0,0 0,0 6,0 0,0-6,0-18,-6 6,6-6,-6 6,6 0,0-6,0 6,0 0,-6 6,6-6,0 12,0 18,0-6,0 6,0 0,0 6,0-24,0 18,0 0,0 0,12-6,-12-6,0 0,0-6,0 0,6 0,-6-12,0-18,0 0,0 12,0-18,0 6,0 6,6-18,-6 12,0 0,0-6,0 6,0 0,0 18,12-12,-12 12,0 0,0 24,0 18,0-24,0 24,0-12,0 12,0-18,0 6,0-6,0 6,0-6,0-6,0 12,0-18,0-6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2-23T11:53:30"/>
    </inkml:context>
    <inkml:brush xml:id="br0">
      <inkml:brushProperty name="width" value="0.05292" units="cm"/>
      <inkml:brushProperty name="height" value="0.05292" units="cm"/>
      <inkml:brushProperty name="color" value="#ffffff"/>
    </inkml:brush>
  </inkml:definitions>
  <inkml:trace contextRef="#ctx0" brushRef="#br0">10682 2052,'10'0,"-5"0,0 0,0 0,0 0,0 5,10 0,-10 0,0 0,-5 0,5 5,-5-5,5 0,5 5,-10 5,5 0,-5-5,5 5,-5-10,0 20,0-10,0-10,0 10,0-5,0 5,0-10,0 0,0 0,0 0,0 10,0-10,0 0,0 0,0 0,0 0,0 10,0-10,0 5,0 5,0-10,0 5,0 0,0-5,0 0,0-10,0-10,0-5,0 0,0-5,0 5,0-20,0 0,0 10,0 15,0-15,0 0,5 0,-5 10,0 0,0-5,0 20,0-5,0-5,0 5,0 5,0-5,0 15,0 10,0-5,-5 25,0-5,-5 0,5 0,-5 25,10-25,-10 25,5-25,5-15,-10 15,10-20,-5 15,5-15,0-5,0 10,-10-15,10 5,0-20,5-5,-5 0,5-15,5 15,-10 10,5-25,5 15,-10 15,0-10,5 5,-5 5,0-5,5 5,-5 15,0-5,0 20,0 15,0-10,0 20,0-10,0-10,0 0,0-15,0 5,0-5,0-10,0 0,0-30,5-30,0 0,5 25,10-40,-20 40,10-20,-5 5,-5 15,10 10,-10 5,0 10,0-5,0 15,0 20,0-5,0 5,0-15,0 30,0-25,0 5,0 0,0-5,0-5,0 5,0-10,0 0,0-25,0 0,0 15,0-15,0 0,-10-5,10 20,0 0,0 0,0 15,0 0,0 5,0 10,0-5,0 0,0 10,0-5,0-15,0 10,-5-5,5-10,0-10,0-5,0-5,0-5,0-5,0 15,0-5,0 10,0 0,0 0,0 0,0 15,0 20,0 0,0 10,-5 5,5-40,0 15,-5-20,5-5,0-30,0 5,0 15,5-35,5 5,-10 25,5-10,-5 0,10 15,-10 0,5 5,-5 5,0-5,0 15,0 0,0 5,0 20,0 0,0-10,0 10,0-5,0-5,0 0,0-15,0 15,0-15,0 0,0-10,0 0,0-15,0 10,0-15,0 15,0-5,0 5,0-5,0 10,0 0,0 10,0 15,0 10,0 10,0 0,-10-15,10-15,0-5,0 0,0-10,0-10,0-25,0 10,5 10,-5 0,0 0,5-5,-5 15,0-15,5 15,-5-5,0 10,0 10,0 30,0-20,0 25,0 0,0-10,0-10,0 0,0-10,0-5,0-20,0-15,0 10,0 0,0 5,0 5,0 0,0 5,10 5,-10 20,0-5,0 5,0-5,0-5,0-5,0 0,0 10,0-10,0 0,0-10,5-10,-5 5,0 5,5-10,-5 5,0-5,0 10,0 10,0 15,0 0,0 5,0-5,0-15,0 0,0-10,0-10,0-5,0 10,0-5,0-5,0 15,0-15,0 5,0 5,0-15,0 15,0-5,0 10,0-5,0-5,0 10,0 0,0 0,0 0,0-5,0 5,0 0,-5 0,5 0,0 0,0 0,-5-5,5 5,0 0,0 0,-10 0,10 0,0 0,-5 5,5-5,-5 5,0-10,0 10,0 0,0 0,5-5,-5 5,-5 0,5-5,0 0,0 5,5-5,5 5,0 0,5 5,-5-5,0 5,0-5,-5 5,5-5,0 10,-5 0,5-5,0 0,-5 0,10 5,-10-5,5 0,-5 0,0 0,5-5,-5 5,0 0,0 0,0 5,0 0,0-5,0 0,0 0,0 10,0-10,0 5,0 5,0 0,0-5,0 5,0-10,0 5,0 5,0-5,0 5,0-10,0 0,0 0,0 0,0 5,0-5,0 0,0 5,0-5,0 5,0-5,0 0,0 0,0 0,0 0,0 0,0 5,0-5,0 0,0 0,-5 0,-5 0,5 0,0 0,0-5,0 0,5 10,-5-10,0 0,0 0,-5 0,5 0,0 0,0 0,0 0,5 5,5-5,-5 5,5-5,0 0,5 0,-5 0,0 0,-5-5,0-25,0 25,0-5,0-5,0 5,0-15,0 15,5-15,-5 20,0-15,0 10,0-5,0 5,0-5,0 5,0-15,0 15,0-5,0 10,10-5,-10 0,0 5,0-5,0 5,5 0,-5 0,0-5,0 5,0 0,0 0,0 0,0 0,5 0,-5-10,0 10,0 0,0 0,5-10,-5 10,0 0,0-5,5 0,-5 5,0 0,0 0,0 0,0 10,0 0,0 0,-5 5,5-5,0-5</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2-23T11:53:30"/>
    </inkml:context>
    <inkml:brush xml:id="br0">
      <inkml:brushProperty name="width" value="0.05292" units="cm"/>
      <inkml:brushProperty name="height" value="0.05292" units="cm"/>
      <inkml:brushProperty name="color" value="#ffffff"/>
    </inkml:brush>
  </inkml:definitions>
  <inkml:trace contextRef="#ctx0" brushRef="#br0">10822 6597,'-5'0,"0"0,-10 5,-5 0,15-5,-10 5,0 5,5-5,0-5,10 5,0 0,0 5,-5 0,5 10,-5-5,5 0,0-5,-10 15,10-20,0 5,-5-5,5 10,0-10,0 0,0 5,0 0,0-5,10-20,-10-5,0 5,0-5,5 0,-5 5,0 0,0 5,10-10,-10 5,0 0,0 10,5 5,-5 15,0-5,0 15,0-20,5 20,-5-10,0-10,0 15,0-15,0 0,5-10,-5-10,0-5,0 15,0-15,0 5,10-5,-10 15,0 0,0 0,0 10,0 5,5 5,-5 0,0-5,0-5,0 0,0 5,0-5,5 0,-5 0,0-10,5-10,-5 5,10-5,-10 10,5 0,-5 0,0-5,5 5,0 5,-5 15,10 0,-10 5,0-10,0 0,0 5,0 0,0-5,0 0,0 0,0-5,0-15,0-15,0-5,0 0,5 10,-5 5,0 10,0 0,5 5,-5 5,0 15,0 10,0 0,0 0,-10 5,5-15,5 0,-10 5,10-20,-5 5,5 5,0-5,0 0,0-5,-5-15,5 0,0-10,0-10,0 5,0-15,0 10,0 10,0 10,0-5,0 10,0 10,0 0,0 15,0 20,-10-10,5-5,5 5,-10-10,10-5,-5-10,5 0,0 0,0-20,0 10,0-20,0-15,0 20,0-30,5 15,0 25,-5-5,0 10,0 10,0 10,0 15,0 10,0 0,0-10,0 0,0-15,0-5,0 0,0-5,0-15,0-25,0 15,0 0,0 5,0 10,0 20,0 35,-10-30,10 5,-5 5,5-10,0-5,0-10,-10 5,10-5,0-10,0-5,0-15,0 5,0 0,0 5,0 10,5 0,-5 0,0 10,0 20,0 0,0-20,0 15,5 0,-5-15,0 0,0 10,0-10,5-5,-5 5,5-5,0 0,5 0,-5-5,0 0,0-10,0 10,-5-5,5 0,5 0,-10 5,5-10,-5 10,5-5,-5-5,0 10,0-10,0 5,5 5,-5-10,0 10,0-5,10-15,-10 15,0-10,0 5,0 10,5 0,-5 0,0-5,0 5,0 15,0 0,-10 15,5-5,-5 0,10 10,-5-5,-5 5,10-10,-5 10,-5-5,5-5,5-15,0 0,0 0,0-10,0-5,0-15,0 5,0 15,0-15,0 0,10-5,-5 15,-5-5,5 0,-5-5,0 15,5 0,-5 0,0-10,10 10,-10 0,0 0,0-5,5-5,-5 10,0 0,0-10,0 5,5 0,-5 5,0 0,0 0,0-5,0-5,0 10,5 0,-5 0,0-10,0 5,0-5,0 10,0 0,0-10,0 10,0 0,0-5,0 5,0-5,-5 10,5-5,0 15,0-5,0 5,0 5,0-5,0 15,0-5,0-10,10 15,-10-15,0-5,0 5,0-5,0 0,5-5,-5 5,0 0,0 0,0 0,0 5,0-5,0 0,0-20,-5 5,5-5,0 0,-5 10,5-5,0-5,0 10,0 0,0 0,0 0,0 0,0 0,0 10,0 0,0 0,0 0,0 0,0 0,0 5,0-5,0 0,0 0,0 0,0 0,10 0,-10 5,0-5,0 0,0 5,0-5,0 10,0-5,0 0,0-5,0 5,0-5,0 10,0-10,0 0,0 0,0 0,0 10,0-10,0 0,0 0,0 0,0 0,0 0,0 5,0-5,0 0,0 0,0 0,0 0,0 0,0 5,0-5,0 0,0 0,0 0,0 0,0 0,0 0,0 5,0-5,-5-5,5 5,-5-5,0 0,0 5,0-5,0 0,0 0,-5 5,5-5,0 0,0 5,0-5,0 0,0 0,5 5,0 5,0-5,0 0,0 0,0 0,5 0,0-5,-5 5,5-5,0 0,0 10,5-10,-10 5,5-5,0 0,0 0,0 0,0 0,0-10,-5 5,10 5,-10-5,5 5,-5-5,5 0,-5 0,5 5,-5-5,0-5,0 5,0 0,5 5,-5-5,0 0,0 0,0 0,0-5,0 5,0 0,0 0,0 0,0 0,0 0,0 0,0-5,0 5,0 0,0 0,0 0,0 0,0 0,0-5,0 5,0 0,0 0,0 0,0 0,-5 0,5-5,0 5,0 0,0 0,0 0,0 0,0 0,0 0,0-5,0 5,-5 0,5 0,0 0,0 0,0 0,0-5,0 5,0 0,0 0,0 0,0-10,0 10,0 0,0 0,0 0,0 0,0 0,0-5,0 5,0 0,0 0,0 0,5 5,-5-5,0 0,0 0,0-5,0 5,0 0,0 0,0 0,5 5,-5-5,0 0,-5 25,-5-10,5 5,-5 5,5 5,0-10,-5 5,10-15,-5 15,5 0,0 5,-5-20,5 5,0 10,0-5,0-10,0 5,0 0,0 0,0 5,0-5,0 5,0 5,0-5,0-10,0 5,0 5,5-10,-5 0,0 0,5 0,-5 0,0 0,5-5,-5 10,0-5,5-5,-10 0,0 0,0 0,0 0,0 0,-5 0,5 0,0 0,0 0,0 0,5-10,-5 10,5 5,5-5,0 0,0 0,-5-5,0 0,0-5,0 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28650" y="4767263"/>
            <a:ext cx="2057400" cy="273844"/>
          </a:xfrm>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a:xfrm>
            <a:off x="3028950" y="4767263"/>
            <a:ext cx="3086100" cy="273844"/>
          </a:xfr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p:spPr>
        <p:txBody>
          <a:bodyPr/>
          <a:lstStyle/>
          <a:p>
            <a:fld id="{B0603E7A-A929-4279-9A47-2D7DAED594E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5" Type="http://schemas.openxmlformats.org/officeDocument/2006/relationships/notesSlide" Target="../notesSlides/notesSlide25.xml"/><Relationship Id="rId24" Type="http://schemas.openxmlformats.org/officeDocument/2006/relationships/slideLayout" Target="../slideLayouts/slideLayout2.xml"/><Relationship Id="rId23" Type="http://schemas.openxmlformats.org/officeDocument/2006/relationships/image" Target="../media/image41.jpeg"/><Relationship Id="rId22" Type="http://schemas.openxmlformats.org/officeDocument/2006/relationships/tags" Target="../tags/tag22.xml"/><Relationship Id="rId21" Type="http://schemas.openxmlformats.org/officeDocument/2006/relationships/image" Target="../media/image40.jpeg"/><Relationship Id="rId20" Type="http://schemas.openxmlformats.org/officeDocument/2006/relationships/tags" Target="../tags/tag21.xml"/><Relationship Id="rId2" Type="http://schemas.openxmlformats.org/officeDocument/2006/relationships/tags" Target="../tags/tag7.xml"/><Relationship Id="rId19" Type="http://schemas.openxmlformats.org/officeDocument/2006/relationships/image" Target="../media/image39.svg"/><Relationship Id="rId18" Type="http://schemas.openxmlformats.org/officeDocument/2006/relationships/image" Target="../media/image38.png"/><Relationship Id="rId17" Type="http://schemas.openxmlformats.org/officeDocument/2006/relationships/tags" Target="../tags/tag20.xml"/><Relationship Id="rId16" Type="http://schemas.openxmlformats.org/officeDocument/2006/relationships/image" Target="../media/image37.svg"/><Relationship Id="rId15" Type="http://schemas.openxmlformats.org/officeDocument/2006/relationships/image" Target="../media/image36.png"/><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44.png"/><Relationship Id="rId14" Type="http://schemas.openxmlformats.org/officeDocument/2006/relationships/notesSlide" Target="../notesSlides/notesSlide28.xml"/><Relationship Id="rId13" Type="http://schemas.openxmlformats.org/officeDocument/2006/relationships/slideLayout" Target="../slideLayouts/slideLayout1.xml"/><Relationship Id="rId12" Type="http://schemas.openxmlformats.org/officeDocument/2006/relationships/image" Target="../media/image45.png"/><Relationship Id="rId11" Type="http://schemas.openxmlformats.org/officeDocument/2006/relationships/customXml" Target="../ink/ink1.xml"/><Relationship Id="rId10" Type="http://schemas.openxmlformats.org/officeDocument/2006/relationships/tags" Target="../tags/tag30.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tags" Target="../tags/tag31.xml"/><Relationship Id="rId2" Type="http://schemas.openxmlformats.org/officeDocument/2006/relationships/image" Target="../media/image46.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tags" Target="../tags/tag32.xml"/><Relationship Id="rId2" Type="http://schemas.openxmlformats.org/officeDocument/2006/relationships/image" Target="../media/image47.png"/><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48.png"/><Relationship Id="rId2" Type="http://schemas.openxmlformats.org/officeDocument/2006/relationships/tags" Target="../tags/tag33.xml"/><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49.png"/><Relationship Id="rId2" Type="http://schemas.openxmlformats.org/officeDocument/2006/relationships/tags" Target="../tags/tag36.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1.png"/><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media/image50.png"/><Relationship Id="rId3" Type="http://schemas.openxmlformats.org/officeDocument/2006/relationships/tags" Target="../tags/tag40.xml"/><Relationship Id="rId2" Type="http://schemas.openxmlformats.org/officeDocument/2006/relationships/tags" Target="../tags/tag39.xml"/><Relationship Id="rId10" Type="http://schemas.openxmlformats.org/officeDocument/2006/relationships/notesSlide" Target="../notesSlides/notesSlide33.xml"/><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53.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1.xml"/><Relationship Id="rId7" Type="http://schemas.openxmlformats.org/officeDocument/2006/relationships/image" Target="../media/image56.png"/><Relationship Id="rId6" Type="http://schemas.openxmlformats.org/officeDocument/2006/relationships/tags" Target="../tags/tag50.xml"/><Relationship Id="rId5" Type="http://schemas.openxmlformats.org/officeDocument/2006/relationships/image" Target="../media/image55.png"/><Relationship Id="rId4" Type="http://schemas.openxmlformats.org/officeDocument/2006/relationships/tags" Target="../tags/tag49.xml"/><Relationship Id="rId3" Type="http://schemas.openxmlformats.org/officeDocument/2006/relationships/image" Target="../media/image54.png"/><Relationship Id="rId2" Type="http://schemas.openxmlformats.org/officeDocument/2006/relationships/tags" Target="../tags/tag48.xml"/><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1.xml"/><Relationship Id="rId7" Type="http://schemas.openxmlformats.org/officeDocument/2006/relationships/image" Target="../media/image59.png"/><Relationship Id="rId6" Type="http://schemas.openxmlformats.org/officeDocument/2006/relationships/tags" Target="../tags/tag53.xml"/><Relationship Id="rId5" Type="http://schemas.openxmlformats.org/officeDocument/2006/relationships/image" Target="../media/image58.png"/><Relationship Id="rId4" Type="http://schemas.openxmlformats.org/officeDocument/2006/relationships/tags" Target="../tags/tag52.xml"/><Relationship Id="rId3" Type="http://schemas.openxmlformats.org/officeDocument/2006/relationships/image" Target="../media/image57.png"/><Relationship Id="rId2" Type="http://schemas.openxmlformats.org/officeDocument/2006/relationships/tags" Target="../tags/tag51.xml"/><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notesSlide" Target="../notesSlides/notesSlide38.xml"/><Relationship Id="rId18" Type="http://schemas.openxmlformats.org/officeDocument/2006/relationships/slideLayout" Target="../slideLayouts/slideLayout1.xml"/><Relationship Id="rId17" Type="http://schemas.openxmlformats.org/officeDocument/2006/relationships/image" Target="../media/image63.png"/><Relationship Id="rId16" Type="http://schemas.openxmlformats.org/officeDocument/2006/relationships/customXml" Target="../ink/ink3.xml"/><Relationship Id="rId15" Type="http://schemas.openxmlformats.org/officeDocument/2006/relationships/image" Target="../media/image62.png"/><Relationship Id="rId14" Type="http://schemas.openxmlformats.org/officeDocument/2006/relationships/customXml" Target="../ink/ink2.xml"/><Relationship Id="rId13" Type="http://schemas.openxmlformats.org/officeDocument/2006/relationships/image" Target="../media/image61.png"/><Relationship Id="rId12" Type="http://schemas.openxmlformats.org/officeDocument/2006/relationships/tags" Target="../tags/tag63.xml"/><Relationship Id="rId11" Type="http://schemas.openxmlformats.org/officeDocument/2006/relationships/image" Target="../media/image60.png"/><Relationship Id="rId10" Type="http://schemas.openxmlformats.org/officeDocument/2006/relationships/tags" Target="../tags/tag62.xml"/><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0" Type="http://schemas.openxmlformats.org/officeDocument/2006/relationships/notesSlide" Target="../notesSlides/notesSlide40.xml"/><Relationship Id="rId3" Type="http://schemas.openxmlformats.org/officeDocument/2006/relationships/tags" Target="../tags/tag69.xml"/><Relationship Id="rId29" Type="http://schemas.openxmlformats.org/officeDocument/2006/relationships/slideLayout" Target="../slideLayouts/slideLayout1.xml"/><Relationship Id="rId28" Type="http://schemas.openxmlformats.org/officeDocument/2006/relationships/tags" Target="../tags/tag94.xml"/><Relationship Id="rId27" Type="http://schemas.openxmlformats.org/officeDocument/2006/relationships/tags" Target="../tags/tag93.xml"/><Relationship Id="rId26" Type="http://schemas.openxmlformats.org/officeDocument/2006/relationships/tags" Target="../tags/tag92.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tags" Target="../tags/tag88.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4.jpeg"/></Relationships>
</file>

<file path=ppt/slides/_rels/slide41.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3" Type="http://schemas.openxmlformats.org/officeDocument/2006/relationships/notesSlide" Target="../notesSlides/notesSlide41.xml"/><Relationship Id="rId32" Type="http://schemas.openxmlformats.org/officeDocument/2006/relationships/slideLayout" Target="../slideLayouts/slideLayout1.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78561" y="1216152"/>
            <a:ext cx="4216559" cy="15417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3890" b="1" kern="0" spc="144"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统计分析与建模期末答辩</a:t>
            </a:r>
            <a:endParaRPr lang="zh-CN" altLang="en-US" sz="3890" b="1" kern="0" spc="144"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Text 2"/>
          <p:cNvSpPr/>
          <p:nvPr/>
        </p:nvSpPr>
        <p:spPr>
          <a:xfrm>
            <a:off x="778510" y="3442970"/>
            <a:ext cx="2747010" cy="106743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汇报人: </a:t>
            </a:r>
            <a:r>
              <a:rPr 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2253551 </a:t>
            </a:r>
            <a:r>
              <a:rPr lang="zh-CN" alt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李沅衡</a:t>
            </a:r>
            <a:endParaRPr lang="zh-CN" alt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r>
              <a:rPr lang="zh-CN" altLang="en-US" sz="158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成员：</a:t>
            </a:r>
            <a:r>
              <a:rPr lang="en-US" altLang="zh-CN"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2250286 </a:t>
            </a:r>
            <a:r>
              <a:rPr lang="zh-CN" altLang="en-US"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李俊旻、</a:t>
            </a:r>
            <a:r>
              <a:rPr lang="en-US"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2254272 </a:t>
            </a:r>
            <a:r>
              <a:rPr lang="zh-CN"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赵子毅</a:t>
            </a:r>
            <a:endParaRPr lang="en-US" altLang="zh-CN" sz="1585" b="1" spc="13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Shape 3"/>
          <p:cNvSpPr/>
          <p:nvPr/>
        </p:nvSpPr>
        <p:spPr>
          <a:xfrm>
            <a:off x="82523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15083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8" name="Shape 5"/>
          <p:cNvSpPr/>
          <p:nvPr/>
        </p:nvSpPr>
        <p:spPr>
          <a:xfrm>
            <a:off x="147644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9" name="Shape 6"/>
          <p:cNvSpPr/>
          <p:nvPr/>
        </p:nvSpPr>
        <p:spPr>
          <a:xfrm>
            <a:off x="180204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正</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则化回归模型</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3" name="Rectangle 1"/>
          <p:cNvSpPr>
            <a:spLocks noChangeArrowheads="1"/>
          </p:cNvSpPr>
          <p:nvPr/>
        </p:nvSpPr>
        <p:spPr bwMode="auto">
          <a:xfrm>
            <a:off x="515073" y="897086"/>
            <a:ext cx="4398380"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模型类型</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LASSO</a:t>
            </a: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Ridge</a:t>
            </a: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Elastic Net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回归系数</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LASSO</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 -0.800</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Age²: -0.002</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Severity²: -0.006</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Anxiety: 0.621</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Ridge</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 -0.544</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Age²: -0.004</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 -0.253</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Severity²: -0.003</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Surg_Med: -0.068</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Anxiety: 1.062</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5092861" y="896550"/>
            <a:ext cx="4572000" cy="2861310"/>
          </a:xfrm>
          <a:prstGeom prst="rect">
            <a:avLst/>
          </a:prstGeom>
        </p:spPr>
        <p:txBody>
          <a:bodyPr>
            <a:spAutoFit/>
          </a:bodyPr>
          <a:lstStyle/>
          <a:p>
            <a:pPr lvl="0" eaLnBrk="0" fontAlgn="base" hangingPunct="0">
              <a:spcBef>
                <a:spcPct val="0"/>
              </a:spcBef>
              <a:spcAft>
                <a:spcPct val="0"/>
              </a:spcAft>
              <a:buFontTx/>
              <a:buChar char="•"/>
            </a:pPr>
            <a:r>
              <a:rPr lang="zh-CN" altLang="zh-CN" b="1" dirty="0">
                <a:latin typeface="微软雅黑" panose="020B0503020204020204" pitchFamily="34" charset="-122"/>
                <a:ea typeface="微软雅黑" panose="020B0503020204020204" pitchFamily="34" charset="-122"/>
                <a:cs typeface="微软雅黑" panose="020B0503020204020204" pitchFamily="34" charset="-122"/>
              </a:rPr>
              <a:t>Elastic Net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eaLnBrk="0" fontAlgn="base" hangingPunct="0">
              <a:spcBef>
                <a:spcPct val="0"/>
              </a:spcBef>
              <a:spcAft>
                <a:spcPct val="0"/>
              </a:spcAft>
              <a:buFontTx/>
              <a:buChar char="•"/>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Age: -0.576</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eaLnBrk="0" fontAlgn="base" hangingPunct="0">
              <a:spcBef>
                <a:spcPct val="0"/>
              </a:spcBef>
              <a:spcAft>
                <a:spcPct val="0"/>
              </a:spcAft>
              <a:buFontTx/>
              <a:buChar char="•"/>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Age²: -0.004</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eaLnBrk="0" fontAlgn="base" hangingPunct="0">
              <a:spcBef>
                <a:spcPct val="0"/>
              </a:spcBef>
              <a:spcAft>
                <a:spcPct val="0"/>
              </a:spcAft>
              <a:buFontTx/>
              <a:buChar char="•"/>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Severity: -0.169</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eaLnBrk="0" fontAlgn="base" hangingPunct="0">
              <a:spcBef>
                <a:spcPct val="0"/>
              </a:spcBef>
              <a:spcAft>
                <a:spcPct val="0"/>
              </a:spcAft>
              <a:buFontTx/>
              <a:buChar char="•"/>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Severity²: -0.004</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eaLnBrk="0" fontAlgn="base" hangingPunct="0">
              <a:spcBef>
                <a:spcPct val="0"/>
              </a:spcBef>
              <a:spcAft>
                <a:spcPct val="0"/>
              </a:spcAft>
              <a:buFontTx/>
              <a:buChar char="•"/>
            </a:pP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Anxiety: 0.071</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spcBef>
                <a:spcPct val="0"/>
              </a:spcBef>
              <a:spcAft>
                <a:spcPct val="0"/>
              </a:spcAft>
              <a:buFontTx/>
              <a:buChar char="•"/>
            </a:pPr>
            <a:r>
              <a:rPr lang="zh-CN" altLang="zh-CN" b="1" dirty="0">
                <a:latin typeface="微软雅黑" panose="020B0503020204020204" pitchFamily="34" charset="-122"/>
                <a:ea typeface="微软雅黑" panose="020B0503020204020204" pitchFamily="34" charset="-122"/>
                <a:cs typeface="微软雅黑" panose="020B0503020204020204" pitchFamily="34" charset="-122"/>
              </a:rPr>
              <a:t>交叉验证均方误差 (CV MSE)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spcBef>
                <a:spcPct val="0"/>
              </a:spcBef>
              <a:spcAft>
                <a:spcPct val="0"/>
              </a:spcAft>
              <a:buFontTx/>
              <a:buChar char="•"/>
            </a:pPr>
            <a:r>
              <a:rPr lang="zh-CN" altLang="zh-CN" b="1" dirty="0">
                <a:latin typeface="微软雅黑" panose="020B0503020204020204" pitchFamily="34" charset="-122"/>
                <a:ea typeface="微软雅黑" panose="020B0503020204020204" pitchFamily="34" charset="-122"/>
                <a:cs typeface="微软雅黑" panose="020B0503020204020204" pitchFamily="34" charset="-122"/>
              </a:rPr>
              <a:t>LASSO CV MSE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 62.64627</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spcBef>
                <a:spcPct val="0"/>
              </a:spcBef>
              <a:spcAft>
                <a:spcPct val="0"/>
              </a:spcAft>
              <a:buFontTx/>
              <a:buChar char="•"/>
            </a:pPr>
            <a:r>
              <a:rPr lang="zh-CN" altLang="zh-CN" b="1" dirty="0">
                <a:latin typeface="微软雅黑" panose="020B0503020204020204" pitchFamily="34" charset="-122"/>
                <a:ea typeface="微软雅黑" panose="020B0503020204020204" pitchFamily="34" charset="-122"/>
                <a:cs typeface="微软雅黑" panose="020B0503020204020204" pitchFamily="34" charset="-122"/>
              </a:rPr>
              <a:t>Ridge CV MSE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 58.82886</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spcBef>
                <a:spcPct val="0"/>
              </a:spcBef>
              <a:spcAft>
                <a:spcPct val="0"/>
              </a:spcAft>
              <a:buFontTx/>
              <a:buChar char="•"/>
            </a:pPr>
            <a:r>
              <a:rPr lang="zh-CN" altLang="zh-CN" b="1" dirty="0">
                <a:latin typeface="微软雅黑" panose="020B0503020204020204" pitchFamily="34" charset="-122"/>
                <a:ea typeface="微软雅黑" panose="020B0503020204020204" pitchFamily="34" charset="-122"/>
                <a:cs typeface="微软雅黑" panose="020B0503020204020204" pitchFamily="34" charset="-122"/>
              </a:rPr>
              <a:t>Elastic Net CV MSE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 65.53288</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260"/>
            <a:ext cx="10457726" cy="784329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981" y="2459622"/>
            <a:ext cx="11549589" cy="866219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01" y="619247"/>
            <a:ext cx="10912982" cy="81847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模型</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性能评估</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Rectangle 1"/>
          <p:cNvSpPr>
            <a:spLocks noChangeArrowheads="1"/>
          </p:cNvSpPr>
          <p:nvPr/>
        </p:nvSpPr>
        <p:spPr bwMode="auto">
          <a:xfrm>
            <a:off x="578734" y="970500"/>
            <a:ext cx="271426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逐步回归模型</a:t>
            </a:r>
            <a:r>
              <a:rPr kumimoji="0" lang="zh-CN" altLang="zh-CN" sz="1800" b="0" i="0" u="none" strike="noStrike" cap="none" normalizeH="0" baseline="0" dirty="0" smtClean="0">
                <a:ln>
                  <a:noFill/>
                </a:ln>
                <a:solidFill>
                  <a:schemeClr val="tx1"/>
                </a:solidFill>
                <a:effectLst/>
                <a:latin typeface="Arial" panose="020B0604020202020204" pitchFamily="34"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R²</a:t>
            </a:r>
            <a:r>
              <a:rPr kumimoji="0" lang="zh-CN" altLang="zh-CN" sz="1800" b="0" i="0" u="none" strike="noStrike" cap="none" normalizeH="0" baseline="0" dirty="0" smtClean="0">
                <a:ln>
                  <a:noFill/>
                </a:ln>
                <a:solidFill>
                  <a:schemeClr val="tx1"/>
                </a:solidFill>
                <a:effectLst/>
                <a:latin typeface="Arial" panose="020B0604020202020204" pitchFamily="34" charset="0"/>
              </a:rPr>
              <a:t>: 0.8997</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RMSE</a:t>
            </a:r>
            <a:r>
              <a:rPr kumimoji="0" lang="zh-CN" altLang="zh-CN" sz="1800" b="0" i="0" u="none" strike="noStrike" cap="none" normalizeH="0" baseline="0" dirty="0" smtClean="0">
                <a:ln>
                  <a:noFill/>
                </a:ln>
                <a:solidFill>
                  <a:schemeClr val="tx1"/>
                </a:solidFill>
                <a:effectLst/>
                <a:latin typeface="Arial" panose="020B0604020202020204" pitchFamily="34" charset="0"/>
              </a:rPr>
              <a:t>: 6.57471</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交叉验证结果</a:t>
            </a:r>
            <a:r>
              <a:rPr kumimoji="0" lang="zh-CN" altLang="zh-CN" sz="1800" b="0" i="0" u="none" strike="noStrike" cap="none" normalizeH="0" baseline="0" dirty="0" smtClean="0">
                <a:ln>
                  <a:noFill/>
                </a:ln>
                <a:solidFill>
                  <a:schemeClr val="tx1"/>
                </a:solidFill>
                <a:effectLst/>
                <a:latin typeface="Arial" panose="020B0604020202020204" pitchFamily="34"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RMSE</a:t>
            </a:r>
            <a:r>
              <a:rPr kumimoji="0" lang="zh-CN" altLang="zh-CN" sz="1800" b="0" i="0" u="none" strike="noStrike" cap="none" normalizeH="0" baseline="0" dirty="0" smtClean="0">
                <a:ln>
                  <a:noFill/>
                </a:ln>
                <a:solidFill>
                  <a:schemeClr val="tx1"/>
                </a:solidFill>
                <a:effectLst/>
                <a:latin typeface="Arial" panose="020B0604020202020204" pitchFamily="34" charset="0"/>
              </a:rPr>
              <a:t>: 7.2207</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R²</a:t>
            </a:r>
            <a:r>
              <a:rPr kumimoji="0" lang="zh-CN" altLang="zh-CN" sz="1800" b="0" i="0" u="none" strike="noStrike" cap="none" normalizeH="0" baseline="0" dirty="0" smtClean="0">
                <a:ln>
                  <a:noFill/>
                </a:ln>
                <a:solidFill>
                  <a:schemeClr val="tx1"/>
                </a:solidFill>
                <a:effectLst/>
                <a:latin typeface="Arial" panose="020B0604020202020204" pitchFamily="34" charset="0"/>
              </a:rPr>
              <a:t>: 0.9232</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MAE</a:t>
            </a:r>
            <a:r>
              <a:rPr kumimoji="0" lang="zh-CN" altLang="zh-CN" sz="1800" b="0" i="0" u="none" strike="noStrike" cap="none" normalizeH="0" baseline="0" dirty="0" smtClean="0">
                <a:ln>
                  <a:noFill/>
                </a:ln>
                <a:solidFill>
                  <a:schemeClr val="tx1"/>
                </a:solidFill>
                <a:effectLst/>
                <a:latin typeface="Arial" panose="020B0604020202020204" pitchFamily="34" charset="0"/>
              </a:rPr>
              <a:t>: 6.0644</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Arial" panose="020B0604020202020204" pitchFamily="34" charset="0"/>
              </a:rPr>
              <a:t>正则化模型比较</a:t>
            </a:r>
            <a:r>
              <a:rPr kumimoji="0" lang="zh-CN" altLang="zh-CN" sz="1800" b="0" i="0" u="none" strike="noStrike" cap="none" normalizeH="0" baseline="0" dirty="0" smtClean="0">
                <a:ln>
                  <a:noFill/>
                </a:ln>
                <a:solidFill>
                  <a:schemeClr val="tx1"/>
                </a:solidFill>
                <a:effectLst/>
                <a:latin typeface="Arial" panose="020B0604020202020204" pitchFamily="34"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Arial" panose="020B0604020202020204" pitchFamily="34" charset="0"/>
              </a:rPr>
              <a:t>Ridge回归表现最佳（最低CV MSE）</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796" y="970500"/>
            <a:ext cx="4927922" cy="36959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结论</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与建议</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3" name="Rectangle 1"/>
          <p:cNvSpPr>
            <a:spLocks noChangeArrowheads="1"/>
          </p:cNvSpPr>
          <p:nvPr/>
        </p:nvSpPr>
        <p:spPr bwMode="auto">
          <a:xfrm>
            <a:off x="729205" y="746000"/>
            <a:ext cx="940443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关键因素</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Age和Severity²显著影响患者满意度</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最佳模型</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Ridge回归在预测性能上表现最佳</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模型诊断</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模型假设基本满足，无严重多重共线性和自相关问题</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实际应用建议</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针对高龄患者</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提供个性化护理和咨询服务，关注老年患者的特殊需求</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针对疾病严重度高的患者</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加强疾病管理和心理支持，减少疾病严重度对满意度的负面影响</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持续监测与评估</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定期收集患者满意度数据，优化服务流程，提高整体医疗服务质量</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AutoNum type="arabicPeriod" startAt="4"/>
            </a:pPr>
            <a:r>
              <a:rPr kumimoji="0" lang="zh-CN"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进一步研究</a:t>
            </a: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探索更多潜在影响因素，如治疗类型、住院天数等，提升模型的全面性和准确性</a:t>
            </a: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4455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rPr>
              <a:t>2</a:t>
            </a:r>
            <a:endParaRPr lang="en-US" altLang="zh-CN" sz="2880" b="1" dirty="0">
              <a:solidFill>
                <a:srgbClr val="374D87"/>
              </a:solidFill>
              <a:latin typeface="Arial" panose="020B0604020202020204" pitchFamily="34" charset="0"/>
              <a:ea typeface="汉仪旗黑-55简" panose="00020600040101010101" charset="-122"/>
              <a:cs typeface="微软雅黑" panose="020B0503020204020204" pitchFamily="34" charset="-120"/>
            </a:endParaRPr>
          </a:p>
        </p:txBody>
      </p:sp>
      <p:sp>
        <p:nvSpPr>
          <p:cNvPr id="4" name="Text 1"/>
          <p:cNvSpPr/>
          <p:nvPr/>
        </p:nvSpPr>
        <p:spPr>
          <a:xfrm>
            <a:off x="2389151" y="1975030"/>
            <a:ext cx="6294179" cy="12401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分类模型</a:t>
            </a:r>
            <a:endParaRPr lang="en-US" sz="2880" dirty="0">
              <a:latin typeface="Arial" panose="020B0604020202020204" pitchFamily="34" charset="0"/>
            </a:endParaRPr>
          </a:p>
          <a:p>
            <a:pPr marL="0" indent="0">
              <a:lnSpc>
                <a:spcPct val="113000"/>
              </a:lnSpc>
              <a:spcBef>
                <a:spcPts val="375"/>
              </a:spcBef>
              <a:buNone/>
            </a:pP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雅酷黑 75W" panose="020B0804020202020204" charset="-122"/>
              <a:ea typeface="汉仪雅酷黑 75W" panose="020B0804020202020204" charset="-122"/>
            </a:endParaRPr>
          </a:p>
        </p:txBody>
      </p:sp>
      <p:sp>
        <p:nvSpPr>
          <p:cNvPr id="10" name="文本框 9"/>
          <p:cNvSpPr txBox="1"/>
          <p:nvPr/>
        </p:nvSpPr>
        <p:spPr>
          <a:xfrm>
            <a:off x="977975" y="211910"/>
            <a:ext cx="1442203"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项目背景</a:t>
            </a:r>
            <a:endParaRPr lang="zh-CN" altLang="en-US" sz="135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269683" y="863918"/>
            <a:ext cx="5385911" cy="1115854"/>
          </a:xfrm>
          <a:prstGeom prst="rect">
            <a:avLst/>
          </a:prstGeom>
        </p:spPr>
      </p:pic>
      <p:pic>
        <p:nvPicPr>
          <p:cNvPr id="5" name="图片 4"/>
          <p:cNvPicPr>
            <a:picLocks noChangeAspect="1"/>
          </p:cNvPicPr>
          <p:nvPr/>
        </p:nvPicPr>
        <p:blipFill>
          <a:blip r:embed="rId3"/>
          <a:stretch>
            <a:fillRect/>
          </a:stretch>
        </p:blipFill>
        <p:spPr>
          <a:xfrm>
            <a:off x="1269683" y="2172653"/>
            <a:ext cx="3735229" cy="27474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145607" y="778476"/>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数据预处理</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雅酷黑 75W" panose="020B0804020202020204" charset="-122"/>
              <a:ea typeface="汉仪雅酷黑 75W" panose="020B0804020202020204" charset="-122"/>
            </a:endParaRPr>
          </a:p>
        </p:txBody>
      </p:sp>
      <p:sp>
        <p:nvSpPr>
          <p:cNvPr id="3" name="矩形 2"/>
          <p:cNvSpPr/>
          <p:nvPr/>
        </p:nvSpPr>
        <p:spPr>
          <a:xfrm>
            <a:off x="2810039" y="1598072"/>
            <a:ext cx="2926080" cy="368300"/>
          </a:xfrm>
          <a:prstGeom prst="rect">
            <a:avLst/>
          </a:prstGeom>
        </p:spPr>
        <p:txBody>
          <a:bodyPr wrap="none">
            <a:spAutoFit/>
          </a:bodyPr>
          <a:lstStyle/>
          <a:p>
            <a:r>
              <a:rPr lang="zh-CN" altLang="en-US" b="1" dirty="0">
                <a:solidFill>
                  <a:schemeClr val="accent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查找数据中的缺失值和空值</a:t>
            </a:r>
            <a:endParaRPr lang="zh-CN" altLang="en-US" b="1" dirty="0">
              <a:solidFill>
                <a:schemeClr val="accent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sp>
        <p:nvSpPr>
          <p:cNvPr id="4" name="文本框 3"/>
          <p:cNvSpPr txBox="1"/>
          <p:nvPr/>
        </p:nvSpPr>
        <p:spPr>
          <a:xfrm>
            <a:off x="977975" y="211910"/>
            <a:ext cx="1442203"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数据预处理</a:t>
            </a:r>
            <a:endParaRPr lang="zh-CN" altLang="en-US" sz="1350" b="1" dirty="0">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2"/>
          <a:stretch>
            <a:fillRect/>
          </a:stretch>
        </p:blipFill>
        <p:spPr>
          <a:xfrm>
            <a:off x="1986915" y="2223135"/>
            <a:ext cx="4212908" cy="1166813"/>
          </a:xfrm>
          <a:prstGeom prst="rect">
            <a:avLst/>
          </a:prstGeom>
          <a:noFill/>
          <a:ln>
            <a:noFill/>
          </a:ln>
        </p:spPr>
      </p:pic>
      <p:pic>
        <p:nvPicPr>
          <p:cNvPr id="9" name="图片 2"/>
          <p:cNvPicPr>
            <a:picLocks noChangeAspect="1"/>
          </p:cNvPicPr>
          <p:nvPr/>
        </p:nvPicPr>
        <p:blipFill>
          <a:blip r:embed="rId3"/>
          <a:stretch>
            <a:fillRect/>
          </a:stretch>
        </p:blipFill>
        <p:spPr>
          <a:xfrm>
            <a:off x="3207068" y="3741420"/>
            <a:ext cx="2114074" cy="261461"/>
          </a:xfrm>
          <a:prstGeom prst="rect">
            <a:avLst/>
          </a:prstGeom>
          <a:noFill/>
          <a:ln>
            <a:noFill/>
          </a:ln>
        </p:spPr>
      </p:pic>
      <p:pic>
        <p:nvPicPr>
          <p:cNvPr id="11" name="图片 4"/>
          <p:cNvPicPr>
            <a:picLocks noChangeAspect="1"/>
          </p:cNvPicPr>
          <p:nvPr/>
        </p:nvPicPr>
        <p:blipFill>
          <a:blip r:embed="rId4"/>
          <a:stretch>
            <a:fillRect/>
          </a:stretch>
        </p:blipFill>
        <p:spPr>
          <a:xfrm>
            <a:off x="3151346" y="4328636"/>
            <a:ext cx="2225516" cy="25622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376"/>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员</a:t>
            </a:r>
            <a:r>
              <a:rPr lang="en-US"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的学历背景分布</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295776" y="2777051"/>
            <a:ext cx="461495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从图片可以看出，员工的学历背景呈现出明显的集中趋势。大多数员工的最高学历是学士学位，占据了绝大部分比例；而拥有硕士和博士学位的员工则相对较少。这反映了公司对人才招聘的学历要求更偏向于本科层次，本科学历已经能够满足大部分岗位的需求。</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文本框 10"/>
          <p:cNvSpPr txBox="1"/>
          <p:nvPr/>
        </p:nvSpPr>
        <p:spPr>
          <a:xfrm>
            <a:off x="977975" y="211910"/>
            <a:ext cx="1442203"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数据分析</a:t>
            </a:r>
            <a:endParaRPr lang="zh-CN" altLang="en-US" sz="1350" b="1" dirty="0">
              <a:latin typeface="微软雅黑" panose="020B0503020204020204" pitchFamily="34" charset="-122"/>
              <a:ea typeface="微软雅黑" panose="020B0503020204020204" pitchFamily="34" charset="-122"/>
            </a:endParaRPr>
          </a:p>
        </p:txBody>
      </p:sp>
      <p:pic>
        <p:nvPicPr>
          <p:cNvPr id="5" name="图片 5"/>
          <p:cNvPicPr>
            <a:picLocks noChangeAspect="1"/>
          </p:cNvPicPr>
          <p:nvPr/>
        </p:nvPicPr>
        <p:blipFill>
          <a:blip r:embed="rId2"/>
          <a:stretch>
            <a:fillRect/>
          </a:stretch>
        </p:blipFill>
        <p:spPr>
          <a:xfrm>
            <a:off x="124064" y="1333739"/>
            <a:ext cx="3951446" cy="962501"/>
          </a:xfrm>
          <a:prstGeom prst="rect">
            <a:avLst/>
          </a:prstGeom>
          <a:noFill/>
          <a:ln>
            <a:noFill/>
          </a:ln>
        </p:spPr>
      </p:pic>
      <p:pic>
        <p:nvPicPr>
          <p:cNvPr id="3" name="图片 6" descr="5ebbcd48-d568-4bfa-ae16-b42f32313d11"/>
          <p:cNvPicPr>
            <a:picLocks noChangeAspect="1"/>
          </p:cNvPicPr>
          <p:nvPr/>
        </p:nvPicPr>
        <p:blipFill>
          <a:blip r:embed="rId3"/>
          <a:stretch>
            <a:fillRect/>
          </a:stretch>
        </p:blipFill>
        <p:spPr>
          <a:xfrm>
            <a:off x="223361" y="2400776"/>
            <a:ext cx="3284220" cy="2600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343626" y="762476"/>
            <a:ext cx="4457224" cy="5057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不同城市员</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服务年限的差异</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显著程度</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295776" y="2777051"/>
            <a:ext cx="461495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从方差分析可以看出，不同城市的员工服务年限存在显著差异。</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New Delhi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员工的服务年限中位数明显低于其他城市，这表明该城市的员工流动性较高。而</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Bangalore</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和</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Pune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的服务年限相对接近，呈现出较低的流动性，其工作机会更符合员工长期发展的需求。</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文本框 10"/>
          <p:cNvSpPr txBox="1"/>
          <p:nvPr/>
        </p:nvSpPr>
        <p:spPr>
          <a:xfrm>
            <a:off x="977975" y="211910"/>
            <a:ext cx="1442203"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数据分析</a:t>
            </a:r>
            <a:endParaRPr lang="zh-CN" altLang="en-US" sz="135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35970" y="1310402"/>
            <a:ext cx="3804761" cy="1290161"/>
          </a:xfrm>
          <a:prstGeom prst="rect">
            <a:avLst/>
          </a:prstGeom>
          <a:noFill/>
          <a:ln>
            <a:noFill/>
          </a:ln>
        </p:spPr>
      </p:pic>
      <p:pic>
        <p:nvPicPr>
          <p:cNvPr id="9" name="图片 8"/>
          <p:cNvPicPr>
            <a:picLocks noChangeAspect="1"/>
          </p:cNvPicPr>
          <p:nvPr/>
        </p:nvPicPr>
        <p:blipFill>
          <a:blip r:embed="rId3"/>
          <a:stretch>
            <a:fillRect/>
          </a:stretch>
        </p:blipFill>
        <p:spPr>
          <a:xfrm>
            <a:off x="4915139" y="1541384"/>
            <a:ext cx="3678079" cy="620554"/>
          </a:xfrm>
          <a:prstGeom prst="rect">
            <a:avLst/>
          </a:prstGeom>
          <a:noFill/>
          <a:ln>
            <a:noFill/>
          </a:ln>
        </p:spPr>
      </p:pic>
      <p:pic>
        <p:nvPicPr>
          <p:cNvPr id="10" name="图片 9" descr="d8d89142-35e7-4d9d-8a7d-56251bf3723c"/>
          <p:cNvPicPr>
            <a:picLocks noChangeAspect="1"/>
          </p:cNvPicPr>
          <p:nvPr/>
        </p:nvPicPr>
        <p:blipFill>
          <a:blip r:embed="rId4"/>
          <a:stretch>
            <a:fillRect/>
          </a:stretch>
        </p:blipFill>
        <p:spPr>
          <a:xfrm>
            <a:off x="249555" y="2643188"/>
            <a:ext cx="3054668" cy="24183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376"/>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薪资等级与当前领域经验之间的关联</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295776" y="2777051"/>
            <a:ext cx="461495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相关性检验分显示薪资等级与当前领域经验之间的相关性极弱，且统计上不显著</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(p=0.2116)</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。这表明员工的薪资水平与他们在当前领域积累的工作经验没有直接的线性关系。</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文本框 10"/>
          <p:cNvSpPr txBox="1"/>
          <p:nvPr/>
        </p:nvSpPr>
        <p:spPr>
          <a:xfrm>
            <a:off x="977975" y="211910"/>
            <a:ext cx="1442203"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数据分析</a:t>
            </a:r>
            <a:endParaRPr lang="zh-CN" altLang="en-US" sz="1350" b="1" dirty="0">
              <a:latin typeface="微软雅黑" panose="020B0503020204020204" pitchFamily="34" charset="-122"/>
              <a:ea typeface="微软雅黑" panose="020B0503020204020204" pitchFamily="34" charset="-122"/>
            </a:endParaRPr>
          </a:p>
        </p:txBody>
      </p:sp>
      <p:pic>
        <p:nvPicPr>
          <p:cNvPr id="10" name="图片 8"/>
          <p:cNvPicPr>
            <a:picLocks noChangeAspect="1"/>
          </p:cNvPicPr>
          <p:nvPr/>
        </p:nvPicPr>
        <p:blipFill>
          <a:blip r:embed="rId2"/>
          <a:stretch>
            <a:fillRect/>
          </a:stretch>
        </p:blipFill>
        <p:spPr>
          <a:xfrm>
            <a:off x="223838" y="1455420"/>
            <a:ext cx="5871686" cy="448628"/>
          </a:xfrm>
          <a:prstGeom prst="rect">
            <a:avLst/>
          </a:prstGeom>
          <a:noFill/>
          <a:ln>
            <a:noFill/>
          </a:ln>
        </p:spPr>
      </p:pic>
      <p:pic>
        <p:nvPicPr>
          <p:cNvPr id="4" name="图片 9"/>
          <p:cNvPicPr>
            <a:picLocks noChangeAspect="1"/>
          </p:cNvPicPr>
          <p:nvPr/>
        </p:nvPicPr>
        <p:blipFill>
          <a:blip r:embed="rId3"/>
          <a:stretch>
            <a:fillRect/>
          </a:stretch>
        </p:blipFill>
        <p:spPr>
          <a:xfrm>
            <a:off x="122396" y="2827496"/>
            <a:ext cx="4173379" cy="1190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734023" y="1037661"/>
            <a:ext cx="1675953" cy="6908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目录</a:t>
            </a:r>
            <a:endParaRPr 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4" name="Text 1"/>
          <p:cNvSpPr/>
          <p:nvPr>
            <p:custDataLst>
              <p:tags r:id="rId2"/>
            </p:custDataLst>
          </p:nvPr>
        </p:nvSpPr>
        <p:spPr>
          <a:xfrm>
            <a:off x="1925967" y="2224453"/>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rPr>
              <a:t>回归模型</a:t>
            </a:r>
            <a:endPar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p:txBody>
      </p:sp>
      <p:sp>
        <p:nvSpPr>
          <p:cNvPr id="5" name="Text 2"/>
          <p:cNvSpPr/>
          <p:nvPr>
            <p:custDataLst>
              <p:tags r:id="rId3"/>
            </p:custDataLst>
          </p:nvPr>
        </p:nvSpPr>
        <p:spPr>
          <a:xfrm>
            <a:off x="1329666" y="2169589"/>
            <a:ext cx="706348"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Times New Roman" panose="02020603050405020304" charset="0"/>
                <a:ea typeface="PingFang SC" pitchFamily="34" charset="-122"/>
                <a:cs typeface="Times New Roman" panose="02020603050405020304" charset="0"/>
              </a:rPr>
              <a:t>01</a:t>
            </a:r>
            <a:endParaRPr lang="en-US" sz="2305" b="1" dirty="0">
              <a:solidFill>
                <a:srgbClr val="374D87"/>
              </a:solidFill>
              <a:latin typeface="Times New Roman" panose="02020603050405020304" charset="0"/>
              <a:ea typeface="PingFang SC" pitchFamily="34" charset="-122"/>
              <a:cs typeface="Times New Roman" panose="02020603050405020304" charset="0"/>
            </a:endParaRPr>
          </a:p>
        </p:txBody>
      </p:sp>
      <p:sp>
        <p:nvSpPr>
          <p:cNvPr id="6" name="Text 3"/>
          <p:cNvSpPr/>
          <p:nvPr>
            <p:custDataLst>
              <p:tags r:id="rId4"/>
            </p:custDataLst>
          </p:nvPr>
        </p:nvSpPr>
        <p:spPr>
          <a:xfrm>
            <a:off x="1926119" y="2852951"/>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rPr>
              <a:t>分类模型</a:t>
            </a:r>
            <a:endPar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p:txBody>
      </p:sp>
      <p:sp>
        <p:nvSpPr>
          <p:cNvPr id="7" name="Text 4"/>
          <p:cNvSpPr/>
          <p:nvPr>
            <p:custDataLst>
              <p:tags r:id="rId5"/>
            </p:custDataLst>
          </p:nvPr>
        </p:nvSpPr>
        <p:spPr>
          <a:xfrm>
            <a:off x="1329666" y="2798087"/>
            <a:ext cx="706348"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Times New Roman" panose="02020603050405020304" charset="0"/>
                <a:ea typeface="PingFang SC" pitchFamily="34" charset="-122"/>
                <a:cs typeface="Times New Roman" panose="02020603050405020304" charset="0"/>
              </a:rPr>
              <a:t>02</a:t>
            </a:r>
            <a:endParaRPr lang="en-US" sz="2305" b="1" dirty="0">
              <a:solidFill>
                <a:srgbClr val="374D87"/>
              </a:solidFill>
              <a:latin typeface="Times New Roman" panose="02020603050405020304" charset="0"/>
              <a:ea typeface="PingFang SC" pitchFamily="34" charset="-122"/>
              <a:cs typeface="Times New Roman" panose="02020603050405020304" charset="0"/>
            </a:endParaRPr>
          </a:p>
        </p:txBody>
      </p:sp>
      <p:sp>
        <p:nvSpPr>
          <p:cNvPr id="8" name="Text 5"/>
          <p:cNvSpPr/>
          <p:nvPr>
            <p:custDataLst>
              <p:tags r:id="rId6"/>
            </p:custDataLst>
          </p:nvPr>
        </p:nvSpPr>
        <p:spPr>
          <a:xfrm>
            <a:off x="1926046" y="3481448"/>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rPr>
              <a:t>时序模型</a:t>
            </a:r>
            <a:endPar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p:txBody>
      </p:sp>
      <p:sp>
        <p:nvSpPr>
          <p:cNvPr id="9" name="Text 6"/>
          <p:cNvSpPr/>
          <p:nvPr>
            <p:custDataLst>
              <p:tags r:id="rId7"/>
            </p:custDataLst>
          </p:nvPr>
        </p:nvSpPr>
        <p:spPr>
          <a:xfrm>
            <a:off x="1329666" y="3426584"/>
            <a:ext cx="706348"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Times New Roman" panose="02020603050405020304" charset="0"/>
                <a:ea typeface="PingFang SC" pitchFamily="34" charset="-122"/>
                <a:cs typeface="Times New Roman" panose="02020603050405020304" charset="0"/>
              </a:rPr>
              <a:t>03</a:t>
            </a:r>
            <a:endParaRPr lang="en-US" sz="2305" b="1" dirty="0">
              <a:solidFill>
                <a:srgbClr val="374D87"/>
              </a:solidFill>
              <a:latin typeface="Times New Roman" panose="02020603050405020304" charset="0"/>
              <a:ea typeface="PingFang SC"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875"/>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预测员</a:t>
            </a:r>
            <a:r>
              <a:rPr lang="en-US"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是否会离职</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贝叶斯网络</a:t>
            </a:r>
            <a:endParaRPr lang="zh-CN" altLang="en-US" sz="1350" b="1" dirty="0">
              <a:latin typeface="微软雅黑" panose="020B0503020204020204" pitchFamily="34" charset="-122"/>
              <a:ea typeface="微软雅黑" panose="020B0503020204020204" pitchFamily="34" charset="-122"/>
            </a:endParaRPr>
          </a:p>
        </p:txBody>
      </p:sp>
      <p:pic>
        <p:nvPicPr>
          <p:cNvPr id="12" name="图片 10"/>
          <p:cNvPicPr>
            <a:picLocks noChangeAspect="1"/>
          </p:cNvPicPr>
          <p:nvPr/>
        </p:nvPicPr>
        <p:blipFill>
          <a:blip r:embed="rId2"/>
          <a:stretch>
            <a:fillRect/>
          </a:stretch>
        </p:blipFill>
        <p:spPr>
          <a:xfrm>
            <a:off x="145256" y="1397318"/>
            <a:ext cx="3163729" cy="1957864"/>
          </a:xfrm>
          <a:prstGeom prst="rect">
            <a:avLst/>
          </a:prstGeom>
          <a:noFill/>
          <a:ln>
            <a:noFill/>
          </a:ln>
        </p:spPr>
      </p:pic>
      <p:pic>
        <p:nvPicPr>
          <p:cNvPr id="13" name="图片 11"/>
          <p:cNvPicPr>
            <a:picLocks noChangeAspect="1"/>
          </p:cNvPicPr>
          <p:nvPr/>
        </p:nvPicPr>
        <p:blipFill>
          <a:blip r:embed="rId3"/>
          <a:stretch>
            <a:fillRect/>
          </a:stretch>
        </p:blipFill>
        <p:spPr>
          <a:xfrm>
            <a:off x="3356372" y="1572816"/>
            <a:ext cx="2535079" cy="3049429"/>
          </a:xfrm>
          <a:prstGeom prst="rect">
            <a:avLst/>
          </a:prstGeom>
          <a:noFill/>
          <a:ln>
            <a:noFill/>
          </a:ln>
        </p:spPr>
      </p:pic>
      <p:pic>
        <p:nvPicPr>
          <p:cNvPr id="5" name="图片 12"/>
          <p:cNvPicPr>
            <a:picLocks noChangeAspect="1"/>
          </p:cNvPicPr>
          <p:nvPr/>
        </p:nvPicPr>
        <p:blipFill>
          <a:blip r:embed="rId4"/>
          <a:stretch>
            <a:fillRect/>
          </a:stretch>
        </p:blipFill>
        <p:spPr>
          <a:xfrm>
            <a:off x="3647123" y="4798219"/>
            <a:ext cx="1490186" cy="185261"/>
          </a:xfrm>
          <a:prstGeom prst="rect">
            <a:avLst/>
          </a:prstGeom>
          <a:noFill/>
          <a:ln>
            <a:noFill/>
          </a:ln>
        </p:spPr>
      </p:pic>
      <p:sp>
        <p:nvSpPr>
          <p:cNvPr id="39" name="矩形 9"/>
          <p:cNvSpPr>
            <a:spLocks noChangeArrowheads="1"/>
          </p:cNvSpPr>
          <p:nvPr/>
        </p:nvSpPr>
        <p:spPr bwMode="auto">
          <a:xfrm>
            <a:off x="5984081" y="1196816"/>
            <a:ext cx="2850833"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通过构建朴素贝叶斯模型，得到了较为满意的预测结果。模型的整体准确率为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71.76%</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，这表明大约</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71.76%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的员工离职情况得到了正确预测。然而，从混淆矩阵中可以看出，模型在预测未离职员工方面表现较弱。具体而言，模型的灵敏度（</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83.28%</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）较高，说明它能够较好地识别离职员工；然而，特异性仅为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49.79%</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，即对于未离职员工的预测准确性不高。</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Kappa</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值为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0.3458</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，属于中等水平，表明模型的预测能力一般，还有改进的空间。最后，</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McNemar</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检验的</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值为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1.171e-05</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，显示模型的预测结果显著优于随机猜测，具有统计学意义。</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875"/>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预测员</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是否会离职</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离职的影响因素</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逻辑回归模型</a:t>
            </a:r>
            <a:endParaRPr lang="zh-CN" altLang="en-US" sz="1350" b="1" dirty="0">
              <a:latin typeface="微软雅黑" panose="020B0503020204020204" pitchFamily="34" charset="-122"/>
              <a:ea typeface="微软雅黑" panose="020B0503020204020204" pitchFamily="34" charset="-122"/>
            </a:endParaRPr>
          </a:p>
        </p:txBody>
      </p:sp>
      <p:pic>
        <p:nvPicPr>
          <p:cNvPr id="15" name="图片 13"/>
          <p:cNvPicPr>
            <a:picLocks noChangeAspect="1"/>
          </p:cNvPicPr>
          <p:nvPr/>
        </p:nvPicPr>
        <p:blipFill>
          <a:blip r:embed="rId2"/>
          <a:stretch>
            <a:fillRect/>
          </a:stretch>
        </p:blipFill>
        <p:spPr>
          <a:xfrm>
            <a:off x="120254" y="1543289"/>
            <a:ext cx="3950494" cy="2879884"/>
          </a:xfrm>
          <a:prstGeom prst="rect">
            <a:avLst/>
          </a:prstGeom>
          <a:noFill/>
          <a:ln>
            <a:noFill/>
          </a:ln>
        </p:spPr>
      </p:pic>
      <p:pic>
        <p:nvPicPr>
          <p:cNvPr id="16" name="图片 14"/>
          <p:cNvPicPr>
            <a:picLocks noChangeAspect="1"/>
          </p:cNvPicPr>
          <p:nvPr/>
        </p:nvPicPr>
        <p:blipFill>
          <a:blip r:embed="rId3"/>
          <a:stretch>
            <a:fillRect/>
          </a:stretch>
        </p:blipFill>
        <p:spPr>
          <a:xfrm>
            <a:off x="4938236" y="1488996"/>
            <a:ext cx="3954780" cy="298846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875"/>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预测员</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是否会离职</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离职的影响因素</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逻辑回归模型</a:t>
            </a:r>
            <a:endParaRPr lang="zh-CN" altLang="en-US" sz="1350" b="1" dirty="0">
              <a:latin typeface="微软雅黑" panose="020B0503020204020204" pitchFamily="34" charset="-122"/>
              <a:ea typeface="微软雅黑" panose="020B0503020204020204" pitchFamily="34" charset="-122"/>
            </a:endParaRPr>
          </a:p>
        </p:txBody>
      </p:sp>
      <p:pic>
        <p:nvPicPr>
          <p:cNvPr id="17" name="图片 15"/>
          <p:cNvPicPr>
            <a:picLocks noChangeAspect="1"/>
          </p:cNvPicPr>
          <p:nvPr/>
        </p:nvPicPr>
        <p:blipFill>
          <a:blip r:embed="rId2"/>
          <a:stretch>
            <a:fillRect/>
          </a:stretch>
        </p:blipFill>
        <p:spPr>
          <a:xfrm>
            <a:off x="219075" y="1391126"/>
            <a:ext cx="1057275" cy="469583"/>
          </a:xfrm>
          <a:prstGeom prst="rect">
            <a:avLst/>
          </a:prstGeom>
          <a:noFill/>
          <a:ln>
            <a:noFill/>
          </a:ln>
        </p:spPr>
      </p:pic>
      <p:pic>
        <p:nvPicPr>
          <p:cNvPr id="18" name="图片 16"/>
          <p:cNvPicPr>
            <a:picLocks noChangeAspect="1"/>
          </p:cNvPicPr>
          <p:nvPr/>
        </p:nvPicPr>
        <p:blipFill>
          <a:blip r:embed="rId3"/>
          <a:stretch>
            <a:fillRect/>
          </a:stretch>
        </p:blipFill>
        <p:spPr>
          <a:xfrm>
            <a:off x="1699260" y="1473518"/>
            <a:ext cx="1578293" cy="234791"/>
          </a:xfrm>
          <a:prstGeom prst="rect">
            <a:avLst/>
          </a:prstGeom>
          <a:noFill/>
          <a:ln>
            <a:noFill/>
          </a:ln>
        </p:spPr>
      </p:pic>
      <p:pic>
        <p:nvPicPr>
          <p:cNvPr id="19" name="图片 19" descr="30cabefa-f852-45a9-a830-011bdcc4d4f6"/>
          <p:cNvPicPr>
            <a:picLocks noChangeAspect="1"/>
          </p:cNvPicPr>
          <p:nvPr/>
        </p:nvPicPr>
        <p:blipFill>
          <a:blip r:embed="rId4"/>
          <a:stretch>
            <a:fillRect/>
          </a:stretch>
        </p:blipFill>
        <p:spPr>
          <a:xfrm>
            <a:off x="145019" y="2086690"/>
            <a:ext cx="3506629" cy="2776061"/>
          </a:xfrm>
          <a:prstGeom prst="rect">
            <a:avLst/>
          </a:prstGeom>
        </p:spPr>
      </p:pic>
      <p:sp>
        <p:nvSpPr>
          <p:cNvPr id="39" name="矩形 9"/>
          <p:cNvSpPr>
            <a:spLocks noChangeArrowheads="1"/>
          </p:cNvSpPr>
          <p:nvPr/>
        </p:nvSpPr>
        <p:spPr bwMode="auto">
          <a:xfrm>
            <a:off x="3700939" y="1238250"/>
            <a:ext cx="5390198" cy="610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nSpc>
                <a:spcPct val="150000"/>
              </a:lnSpc>
            </a:pP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通过对员工数据构建逻辑回归模型进行分析，识别出薪资等级、是否曾被闲置、学历、性别以及所在城市是影响员工离职的重要变量。</a:t>
            </a:r>
            <a:endPar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具体来看：性别方面，男性员工离职概率显著低于女性（回归系数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-0.87</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），其离职可能性仅为女性员工的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41.5%</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。此外，学历也对离职概率产生显著影响：与本科相比，硕士学历的员工离职倾向更高（回归系数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0.87</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），其离职概率是基准水平的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2.38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倍；而博士学历的影响不显著。城市差异同样明显，新德里</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New Delhi</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的员工离职概率较低，为基准城市（</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Bangalore</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班加罗尔）的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58.3%</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-0.54</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）；而浦那</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Pune</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的员工离职概率较高，是基准城市的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2.05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倍（回归系数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0.72</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）。曾被闲置的员工，其离职概率是未被闲置员工的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1.97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倍（回归系数为</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0.68</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）。薪资等级的回归系数为</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-0.35</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），表明薪资越高，员工的离职概率越低；每提高一个薪资等级，离职的对数概率减少约</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0.35</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。年龄和当前领域的工作经验也发挥了一定作用，年龄每增加一岁，离职概率略微降低（回归系数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-0.027</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 0.001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），而领域工作经验增加同样会减少离职可能性（回归系数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-0.060</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 0.02</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模型整体准确率达到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73.2%</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，其中正确预测未离职员工</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820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人，正确预测离职员工</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201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人，表现出较好的预测效果。</a:t>
            </a:r>
            <a:endPar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891463"/>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模型可能存在的不</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优化建议</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模型质量评估</a:t>
            </a:r>
            <a:endParaRPr lang="zh-CN" altLang="en-US" sz="1350" b="1" dirty="0">
              <a:latin typeface="微软雅黑" panose="020B0503020204020204" pitchFamily="34" charset="-122"/>
              <a:ea typeface="微软雅黑" panose="020B0503020204020204" pitchFamily="34" charset="-122"/>
            </a:endParaRPr>
          </a:p>
        </p:txBody>
      </p:sp>
      <p:sp>
        <p:nvSpPr>
          <p:cNvPr id="39" name="矩形 9"/>
          <p:cNvSpPr>
            <a:spLocks noChangeArrowheads="1"/>
          </p:cNvSpPr>
          <p:nvPr/>
        </p:nvSpPr>
        <p:spPr bwMode="auto">
          <a:xfrm>
            <a:off x="411956" y="2040255"/>
            <a:ext cx="3778091"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贝叶斯网络模型存在独立性假设不准确的问题，即变量之间的独立性假设可能不符合实际情况，并且自动学习的网络结构可能无法充分捕捉复杂的依赖关系。为此，可以通过改进结构学习，采用更复杂的算法或结合领域知识来优化模型，同时尝试混合其他机器学习算法提升性能，并通过交叉验证来优化参数。</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9" name="矩形 9"/>
          <p:cNvSpPr>
            <a:spLocks noChangeArrowheads="1"/>
          </p:cNvSpPr>
          <p:nvPr/>
        </p:nvSpPr>
        <p:spPr bwMode="auto">
          <a:xfrm>
            <a:off x="4875848" y="2111693"/>
            <a:ext cx="3778091"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逻辑回归模型的问题主要在于特征选择不足，未考虑到一些潜在影响因素（如工作满意度、晋升机会），以及数据不平衡，导致对未离职员工的预测能力较差。优化方法包括增加更多的特征、去除冗余特征，并采用过采样或欠采样技术平衡数据，从而提升预测性能。</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1537"/>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4836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rPr>
              <a:t>3</a:t>
            </a:r>
            <a:endPar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endParaRPr>
          </a:p>
        </p:txBody>
      </p:sp>
      <p:sp>
        <p:nvSpPr>
          <p:cNvPr id="4" name="Text 1"/>
          <p:cNvSpPr/>
          <p:nvPr/>
        </p:nvSpPr>
        <p:spPr>
          <a:xfrm>
            <a:off x="2389151" y="1975030"/>
            <a:ext cx="6294179" cy="6908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时序模型</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37"/>
          <p:cNvSpPr txBox="1"/>
          <p:nvPr/>
        </p:nvSpPr>
        <p:spPr>
          <a:xfrm>
            <a:off x="919007" y="173649"/>
            <a:ext cx="1258570" cy="372110"/>
          </a:xfrm>
          <a:prstGeom prst="rect">
            <a:avLst/>
          </a:prstGeom>
          <a:noFill/>
        </p:spPr>
        <p:txBody>
          <a:bodyPr wrap="none" lIns="96434" tIns="48216" rIns="96434" bIns="48216" rtlCol="0">
            <a:spAutoFit/>
          </a:bodyPr>
          <a:lstStyle/>
          <a:p>
            <a:r>
              <a:rPr lang="zh-CN" altLang="en-US" b="1" spc="300" dirty="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项目背景</a:t>
            </a:r>
            <a:endParaRPr lang="zh-CN" altLang="en-US" b="1" spc="300" dirty="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9" name="组合 8"/>
          <p:cNvGrpSpPr/>
          <p:nvPr/>
        </p:nvGrpSpPr>
        <p:grpSpPr>
          <a:xfrm>
            <a:off x="458820" y="258462"/>
            <a:ext cx="391287" cy="204749"/>
            <a:chOff x="2789646" y="-737419"/>
            <a:chExt cx="926165" cy="484632"/>
          </a:xfrm>
        </p:grpSpPr>
        <p:sp>
          <p:nvSpPr>
            <p:cNvPr id="11" name="燕尾形 10"/>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12" name="燕尾形 11"/>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23" name="椭圆 22"/>
          <p:cNvSpPr/>
          <p:nvPr>
            <p:custDataLst>
              <p:tags r:id="rId2"/>
            </p:custDataLst>
          </p:nvPr>
        </p:nvSpPr>
        <p:spPr>
          <a:xfrm rot="10800000">
            <a:off x="4473537" y="1647587"/>
            <a:ext cx="1415891" cy="1415891"/>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24" name="椭圆 23"/>
          <p:cNvSpPr/>
          <p:nvPr>
            <p:custDataLst>
              <p:tags r:id="rId3"/>
            </p:custDataLst>
          </p:nvPr>
        </p:nvSpPr>
        <p:spPr>
          <a:xfrm rot="10800000">
            <a:off x="3310535" y="1647587"/>
            <a:ext cx="1415891" cy="141589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25" name="椭圆 24"/>
          <p:cNvSpPr/>
          <p:nvPr>
            <p:custDataLst>
              <p:tags r:id="rId4"/>
            </p:custDataLst>
          </p:nvPr>
        </p:nvSpPr>
        <p:spPr>
          <a:xfrm rot="10800000">
            <a:off x="4500207" y="2891076"/>
            <a:ext cx="1415891" cy="141589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26" name="椭圆 25"/>
          <p:cNvSpPr/>
          <p:nvPr>
            <p:custDataLst>
              <p:tags r:id="rId5"/>
            </p:custDataLst>
          </p:nvPr>
        </p:nvSpPr>
        <p:spPr>
          <a:xfrm rot="10800000">
            <a:off x="3310535" y="2891076"/>
            <a:ext cx="1415891" cy="1415891"/>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27" name="矩形 26"/>
          <p:cNvSpPr/>
          <p:nvPr>
            <p:custDataLst>
              <p:tags r:id="rId6"/>
            </p:custDataLst>
          </p:nvPr>
        </p:nvSpPr>
        <p:spPr>
          <a:xfrm>
            <a:off x="6174703" y="1533287"/>
            <a:ext cx="2376011" cy="1314450"/>
          </a:xfrm>
          <a:prstGeom prst="rect">
            <a:avLst/>
          </a:prstGeom>
        </p:spPr>
        <p:txBody>
          <a:bodyPr wrap="square" lIns="0" tIns="0" rIns="0" bIns="0">
            <a:noAutofit/>
          </a:bodyPr>
          <a:lstStyle/>
          <a:p>
            <a:pP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研究数据为某特定区域2007年至2019年期间的房产销售记录，数据包含</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销售日期、价格、房产类型、卧室数量、邮政编码</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等字段。为了提高数据的有效性和预测的精度，我们将数据</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按月进行聚合</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，以计算每种房产类型在每个月的</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平均销售价格</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custDataLst>
              <p:tags r:id="rId7"/>
            </p:custDataLst>
          </p:nvPr>
        </p:nvSpPr>
        <p:spPr>
          <a:xfrm>
            <a:off x="6174703" y="1188958"/>
            <a:ext cx="2376011" cy="276225"/>
          </a:xfrm>
          <a:prstGeom prst="rect">
            <a:avLst/>
          </a:prstGeom>
          <a:noFill/>
        </p:spPr>
        <p:txBody>
          <a:bodyPr wrap="square" lIns="0" tIns="0" rIns="0" bIns="0" rtlCol="0" anchor="b" anchorCtr="0">
            <a:noAutofit/>
          </a:bodyPr>
          <a:lstStyle/>
          <a:p>
            <a:pP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数据来源</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sp>
        <p:nvSpPr>
          <p:cNvPr id="29" name="矩形 28"/>
          <p:cNvSpPr/>
          <p:nvPr>
            <p:custDataLst>
              <p:tags r:id="rId8"/>
            </p:custDataLst>
          </p:nvPr>
        </p:nvSpPr>
        <p:spPr>
          <a:xfrm>
            <a:off x="6174703" y="3450670"/>
            <a:ext cx="2376011" cy="1314450"/>
          </a:xfrm>
          <a:prstGeom prst="rect">
            <a:avLst/>
          </a:prstGeom>
        </p:spPr>
        <p:txBody>
          <a:bodyPr wrap="square" lIns="0" tIns="0" rIns="0" bIns="0">
            <a:noAutofit/>
          </a:bodyPr>
          <a:lstStyle/>
          <a:p>
            <a:pP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rPr>
              <a:t>通过</a:t>
            </a:r>
            <a:r>
              <a:rPr lang="zh-CN" altLang="en-US" sz="900" dirty="0">
                <a:solidFill>
                  <a:srgbClr val="FF0000"/>
                </a:solidFill>
                <a:latin typeface="微软雅黑" panose="020B0503020204020204" pitchFamily="34" charset="-122"/>
                <a:ea typeface="微软雅黑" panose="020B0503020204020204" pitchFamily="34" charset="-122"/>
                <a:cs typeface="+mn-ea"/>
              </a:rPr>
              <a:t>时间序列模型</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rPr>
              <a:t>对房价进行科学预测，旨在为房产中介提供支持，为购房者提供决策参考，提升预测技术应用能力，验证其在实际数据中的有效性，并为未来研究提供经验支持。</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30" name="矩形 29"/>
          <p:cNvSpPr/>
          <p:nvPr>
            <p:custDataLst>
              <p:tags r:id="rId9"/>
            </p:custDataLst>
          </p:nvPr>
        </p:nvSpPr>
        <p:spPr>
          <a:xfrm>
            <a:off x="6174703" y="3106341"/>
            <a:ext cx="2376011" cy="276225"/>
          </a:xfrm>
          <a:prstGeom prst="rect">
            <a:avLst/>
          </a:prstGeom>
          <a:noFill/>
        </p:spPr>
        <p:txBody>
          <a:bodyPr wrap="square" lIns="0" tIns="0" rIns="0" bIns="0" rtlCol="0" anchor="b" anchorCtr="0">
            <a:noAutofit/>
          </a:bodyPr>
          <a:lstStyle/>
          <a:p>
            <a:pP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研究意义</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sp>
        <p:nvSpPr>
          <p:cNvPr id="31" name="矩形 30"/>
          <p:cNvSpPr/>
          <p:nvPr>
            <p:custDataLst>
              <p:tags r:id="rId10"/>
            </p:custDataLst>
          </p:nvPr>
        </p:nvSpPr>
        <p:spPr>
          <a:xfrm>
            <a:off x="592100" y="1533287"/>
            <a:ext cx="2376011" cy="1314450"/>
          </a:xfrm>
          <a:prstGeom prst="rect">
            <a:avLst/>
          </a:prstGeom>
        </p:spPr>
        <p:txBody>
          <a:bodyPr wrap="square" lIns="0" tIns="0" rIns="0" bIns="0">
            <a:noAutofit/>
          </a:bodyPr>
          <a:lstStyle/>
          <a:p>
            <a:pPr algn="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rPr>
              <a:t>随着房地产市场的不断发展，房产价格的波动对房产中介和购房者的决策产生了重要影响。准确的房价预测可以帮助房地产公司制定更有效的营销策略，为潜在购房者提供参考，优化其购房决策。</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32" name="矩形 31"/>
          <p:cNvSpPr/>
          <p:nvPr>
            <p:custDataLst>
              <p:tags r:id="rId11"/>
            </p:custDataLst>
          </p:nvPr>
        </p:nvSpPr>
        <p:spPr>
          <a:xfrm>
            <a:off x="592100" y="1188958"/>
            <a:ext cx="2376011" cy="276225"/>
          </a:xfrm>
          <a:prstGeom prst="rect">
            <a:avLst/>
          </a:prstGeom>
          <a:noFill/>
        </p:spPr>
        <p:txBody>
          <a:bodyPr wrap="square" lIns="0" tIns="0" rIns="0" bIns="0" rtlCol="0" anchor="b" anchorCtr="0">
            <a:noAutofit/>
          </a:bodyPr>
          <a:lstStyle/>
          <a:p>
            <a:pPr algn="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项目背景</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sp>
        <p:nvSpPr>
          <p:cNvPr id="33" name="矩形 32"/>
          <p:cNvSpPr/>
          <p:nvPr>
            <p:custDataLst>
              <p:tags r:id="rId12"/>
            </p:custDataLst>
          </p:nvPr>
        </p:nvSpPr>
        <p:spPr>
          <a:xfrm>
            <a:off x="592100" y="3450670"/>
            <a:ext cx="2376011" cy="1314450"/>
          </a:xfrm>
          <a:prstGeom prst="rect">
            <a:avLst/>
          </a:prstGeom>
        </p:spPr>
        <p:txBody>
          <a:bodyPr wrap="square" lIns="0" tIns="0" rIns="0" bIns="0">
            <a:noAutofit/>
          </a:bodyPr>
          <a:lstStyle/>
          <a:p>
            <a:pPr algn="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构建时间序列模型对未来12个月的房产价格进行预测；比较不同类型房屋的价格波动与预测表现；评估模型的预测精度，并提出可能的优化方向；为房地产中介和购房者提供价格趋势和购买建议。</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13"/>
            </p:custDataLst>
          </p:nvPr>
        </p:nvSpPr>
        <p:spPr>
          <a:xfrm>
            <a:off x="592100" y="3106341"/>
            <a:ext cx="2376011" cy="276225"/>
          </a:xfrm>
          <a:prstGeom prst="rect">
            <a:avLst/>
          </a:prstGeom>
          <a:noFill/>
        </p:spPr>
        <p:txBody>
          <a:bodyPr wrap="square" lIns="0" tIns="0" rIns="0" bIns="0" rtlCol="0" anchor="b" anchorCtr="0">
            <a:noAutofit/>
          </a:bodyPr>
          <a:lstStyle/>
          <a:p>
            <a:pPr algn="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研究目标</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pic>
        <p:nvPicPr>
          <p:cNvPr id="35" name="图片 4" descr="343439383331313b343532303032303bb8f6c8cbd0c5cfa2"/>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5062183" y="2209562"/>
            <a:ext cx="291599" cy="291599"/>
          </a:xfrm>
          <a:prstGeom prst="rect">
            <a:avLst/>
          </a:prstGeom>
        </p:spPr>
      </p:pic>
      <p:pic>
        <p:nvPicPr>
          <p:cNvPr id="37" name="图片 7" descr="343439383331313b343532303032333bc6f3d2b5bcf2bde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3872510" y="3453051"/>
            <a:ext cx="291600" cy="291600"/>
          </a:xfrm>
          <a:prstGeom prst="rect">
            <a:avLst/>
          </a:prstGeom>
        </p:spPr>
      </p:pic>
      <p:pic>
        <p:nvPicPr>
          <p:cNvPr id="38" name="图片 3" descr="C:/Users/李沅衡/Desktop/下载.jpg下载"/>
          <p:cNvPicPr>
            <a:picLocks noChangeAspect="1"/>
          </p:cNvPicPr>
          <p:nvPr>
            <p:custDataLst>
              <p:tags r:id="rId20"/>
            </p:custDataLst>
          </p:nvPr>
        </p:nvPicPr>
        <p:blipFill>
          <a:blip r:embed="rId21"/>
          <a:srcRect l="21297" r="21297"/>
          <a:stretch>
            <a:fillRect/>
          </a:stretch>
        </p:blipFill>
        <p:spPr>
          <a:xfrm>
            <a:off x="3521393" y="1894999"/>
            <a:ext cx="952024" cy="952024"/>
          </a:xfrm>
          <a:prstGeom prst="rect">
            <a:avLst/>
          </a:prstGeom>
        </p:spPr>
      </p:pic>
      <p:pic>
        <p:nvPicPr>
          <p:cNvPr id="2" name="图片 3" descr="C:/Users/李沅衡/Desktop/images.jpgimages"/>
          <p:cNvPicPr>
            <a:picLocks noChangeAspect="1"/>
          </p:cNvPicPr>
          <p:nvPr>
            <p:custDataLst>
              <p:tags r:id="rId22"/>
            </p:custDataLst>
          </p:nvPr>
        </p:nvPicPr>
        <p:blipFill>
          <a:blip r:embed="rId23"/>
          <a:srcRect l="16425" r="16425"/>
          <a:stretch>
            <a:fillRect/>
          </a:stretch>
        </p:blipFill>
        <p:spPr>
          <a:xfrm>
            <a:off x="4726305" y="3106579"/>
            <a:ext cx="973931" cy="9739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lstStyle/>
          <a:p>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数据预处理</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0" name="矩形 1"/>
          <p:cNvSpPr>
            <a:spLocks noChangeArrowheads="1"/>
          </p:cNvSpPr>
          <p:nvPr/>
        </p:nvSpPr>
        <p:spPr bwMode="auto">
          <a:xfrm>
            <a:off x="1879472" y="1007706"/>
            <a:ext cx="507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数</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据</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理</a:t>
            </a:r>
            <a:endPar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sp>
        <p:nvSpPr>
          <p:cNvPr id="20" name="矩形 19"/>
          <p:cNvSpPr/>
          <p:nvPr/>
        </p:nvSpPr>
        <p:spPr>
          <a:xfrm>
            <a:off x="747733" y="1948589"/>
            <a:ext cx="2328842" cy="252730"/>
          </a:xfrm>
          <a:prstGeom prst="rect">
            <a:avLst/>
          </a:prstGeom>
        </p:spPr>
        <p:txBody>
          <a:bodyPr wrap="square">
            <a:spAutoFit/>
          </a:bodyPr>
          <a:lstStyle/>
          <a:p>
            <a:pPr fontAlgn="auto">
              <a:spcBef>
                <a:spcPts val="0"/>
              </a:spcBef>
              <a:spcAft>
                <a:spcPts val="0"/>
              </a:spcAft>
              <a:defRPr/>
            </a:pPr>
            <a:r>
              <a:rPr lang="en-US" altLang="zh-CN"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将日期转换成标准格式</a:t>
            </a:r>
            <a:r>
              <a:rPr lang="zh-CN" altLang="en-US" sz="1050" kern="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%Y-%m-%d。</a:t>
            </a:r>
            <a:endParaRPr lang="zh-CN" altLang="en-US" sz="1050" kern="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 name="矩形 12"/>
          <p:cNvSpPr/>
          <p:nvPr/>
        </p:nvSpPr>
        <p:spPr>
          <a:xfrm>
            <a:off x="747733" y="2938354"/>
            <a:ext cx="2448325" cy="414020"/>
          </a:xfrm>
          <a:prstGeom prst="rect">
            <a:avLst/>
          </a:prstGeom>
        </p:spPr>
        <p:txBody>
          <a:bodyPr wrap="square">
            <a:spAutoFit/>
          </a:bodyPr>
          <a:lstStyle/>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删除有异常值和缺失值的数据。</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5" name="圆角矩形 14"/>
          <p:cNvSpPr/>
          <p:nvPr/>
        </p:nvSpPr>
        <p:spPr>
          <a:xfrm>
            <a:off x="769066" y="2595586"/>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、删除异常值和缺失值</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6" name="圆角矩形 15"/>
          <p:cNvSpPr/>
          <p:nvPr/>
        </p:nvSpPr>
        <p:spPr>
          <a:xfrm>
            <a:off x="747733" y="1605821"/>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、统一数据格式</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46" name="图片 45" descr="屏幕截图 2024-12-20 195835"/>
          <p:cNvPicPr>
            <a:picLocks noChangeAspect="1"/>
          </p:cNvPicPr>
          <p:nvPr/>
        </p:nvPicPr>
        <p:blipFill>
          <a:blip r:embed="rId2"/>
          <a:stretch>
            <a:fillRect/>
          </a:stretch>
        </p:blipFill>
        <p:spPr>
          <a:xfrm>
            <a:off x="3422333" y="1543526"/>
            <a:ext cx="5494973" cy="1587341"/>
          </a:xfrm>
          <a:prstGeom prst="rect">
            <a:avLst/>
          </a:prstGeom>
        </p:spPr>
      </p:pic>
      <p:sp>
        <p:nvSpPr>
          <p:cNvPr id="47" name="矩形 46"/>
          <p:cNvSpPr/>
          <p:nvPr/>
        </p:nvSpPr>
        <p:spPr>
          <a:xfrm>
            <a:off x="747733" y="3928001"/>
            <a:ext cx="2448325" cy="414020"/>
          </a:xfrm>
          <a:prstGeom prst="rect">
            <a:avLst/>
          </a:prstGeom>
        </p:spPr>
        <p:txBody>
          <a:bodyPr wrap="square">
            <a:spAutoFit/>
          </a:bodyPr>
          <a:lstStyle/>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查看数据整体情况。</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8" name="圆角矩形 47"/>
          <p:cNvSpPr/>
          <p:nvPr/>
        </p:nvSpPr>
        <p:spPr>
          <a:xfrm>
            <a:off x="769066" y="3585233"/>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、数据概览</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5" name="文本框 54"/>
          <p:cNvSpPr txBox="1"/>
          <p:nvPr/>
        </p:nvSpPr>
        <p:spPr>
          <a:xfrm>
            <a:off x="3455194" y="3188176"/>
            <a:ext cx="4048601" cy="1373505"/>
          </a:xfrm>
          <a:prstGeom prst="rect">
            <a:avLst/>
          </a:prstGeom>
        </p:spPr>
        <p:txBody>
          <a:bodyPr>
            <a:noAutofit/>
          </a:bodyPr>
          <a:lstStyle/>
          <a:p>
            <a:pPr marL="9525" indent="0" algn="l">
              <a:lnSpc>
                <a:spcPct val="130000"/>
              </a:lnSpc>
              <a:spcAft>
                <a:spcPct val="0"/>
              </a:spcAft>
              <a:buFont typeface="Arial" panose="020B0604020202020204"/>
              <a:buNone/>
            </a:pPr>
            <a:r>
              <a:rPr lang="zh-CN" altLang="en-US"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总缺失值数量</a:t>
            </a:r>
            <a:r>
              <a:rPr lang="en-US" altLang="zh-CN"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0</a:t>
            </a:r>
            <a:endParaRPr lang="zh-CN" altLang="en-US"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含义：整个数据集中</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没有任何缺失值</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重要性：这意味着所有的</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数据行都完整</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，适合进行后续的分析和建模。无需进行缺失值填补或删除操作，节省了数据预处理的时间和精力。</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30000"/>
              </a:lnSpc>
              <a:spcAft>
                <a:spcPct val="0"/>
              </a:spcAft>
              <a:buFont typeface="Arial" panose="020B0604020202020204"/>
              <a:buNone/>
            </a:pPr>
            <a:r>
              <a:rPr lang="en-US" altLang="zh-CN"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colSums(is.na(data))</a:t>
            </a:r>
            <a:endParaRPr lang="zh-CN" altLang="en-US"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含义：逐列计算缺失值的数量。输出显示每一列（</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datesold</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postcode</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price</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propertyType</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bedrooms</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缺失值数量均为</a:t>
            </a:r>
            <a:r>
              <a:rPr lang="en-US" altLang="zh-CN"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重要性：确认了数据框中每个变量（列）都</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没有缺失值</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，进一步确保数据的完整性和质量。</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3"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lstStyle/>
          <a:p>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数据预处理</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0" name="矩形 1"/>
          <p:cNvSpPr>
            <a:spLocks noChangeArrowheads="1"/>
          </p:cNvSpPr>
          <p:nvPr/>
        </p:nvSpPr>
        <p:spPr bwMode="auto">
          <a:xfrm>
            <a:off x="1879472" y="1007706"/>
            <a:ext cx="507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数</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据</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理</a:t>
            </a:r>
            <a:endPar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sp>
        <p:nvSpPr>
          <p:cNvPr id="20" name="矩形 19"/>
          <p:cNvSpPr/>
          <p:nvPr/>
        </p:nvSpPr>
        <p:spPr>
          <a:xfrm>
            <a:off x="747733" y="1948589"/>
            <a:ext cx="2328842" cy="252730"/>
          </a:xfrm>
          <a:prstGeom prst="rect">
            <a:avLst/>
          </a:prstGeom>
        </p:spPr>
        <p:txBody>
          <a:bodyPr wrap="square">
            <a:spAutoFit/>
          </a:bodyPr>
          <a:lstStyle/>
          <a:p>
            <a:pPr fontAlgn="auto">
              <a:spcBef>
                <a:spcPts val="0"/>
              </a:spcBef>
              <a:spcAft>
                <a:spcPts val="0"/>
              </a:spcAft>
              <a:defRPr/>
            </a:pPr>
            <a:r>
              <a:rPr lang="en-US" altLang="zh-CN"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将日期转换成标准格式%Y-%m-%d。</a:t>
            </a:r>
            <a:endParaRPr lang="zh-CN" altLang="en-US"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 name="矩形 12"/>
          <p:cNvSpPr/>
          <p:nvPr/>
        </p:nvSpPr>
        <p:spPr>
          <a:xfrm>
            <a:off x="747733" y="2938354"/>
            <a:ext cx="2448325" cy="414020"/>
          </a:xfrm>
          <a:prstGeom prst="rect">
            <a:avLst/>
          </a:prstGeom>
        </p:spPr>
        <p:txBody>
          <a:bodyPr wrap="square">
            <a:spAutoFit/>
          </a:bodyPr>
          <a:lstStyle/>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删除有异常值和缺失值的数据。</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5" name="圆角矩形 14"/>
          <p:cNvSpPr/>
          <p:nvPr/>
        </p:nvSpPr>
        <p:spPr>
          <a:xfrm>
            <a:off x="769066" y="2595586"/>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、删除异常值和缺失值</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6" name="圆角矩形 15"/>
          <p:cNvSpPr/>
          <p:nvPr/>
        </p:nvSpPr>
        <p:spPr>
          <a:xfrm>
            <a:off x="747733" y="1605821"/>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、统一数据格式</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7" name="矩形 46"/>
          <p:cNvSpPr/>
          <p:nvPr/>
        </p:nvSpPr>
        <p:spPr>
          <a:xfrm>
            <a:off x="747733" y="3928001"/>
            <a:ext cx="2448325" cy="414020"/>
          </a:xfrm>
          <a:prstGeom prst="rect">
            <a:avLst/>
          </a:prstGeom>
        </p:spPr>
        <p:txBody>
          <a:bodyPr wrap="square">
            <a:spAutoFit/>
          </a:bodyPr>
          <a:lstStyle/>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查看数据整体情况。</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8" name="圆角矩形 47"/>
          <p:cNvSpPr/>
          <p:nvPr/>
        </p:nvSpPr>
        <p:spPr>
          <a:xfrm>
            <a:off x="769066" y="3585233"/>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、数据概览</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49" name="图片 48" descr="屏幕截图 2024-12-20 200316"/>
          <p:cNvPicPr>
            <a:picLocks noChangeAspect="1"/>
          </p:cNvPicPr>
          <p:nvPr/>
        </p:nvPicPr>
        <p:blipFill>
          <a:blip r:embed="rId2"/>
          <a:stretch>
            <a:fillRect/>
          </a:stretch>
        </p:blipFill>
        <p:spPr>
          <a:xfrm>
            <a:off x="3703320" y="1605915"/>
            <a:ext cx="2900363" cy="1472089"/>
          </a:xfrm>
          <a:prstGeom prst="rect">
            <a:avLst/>
          </a:prstGeom>
        </p:spPr>
      </p:pic>
      <p:sp>
        <p:nvSpPr>
          <p:cNvPr id="55" name="文本框 54"/>
          <p:cNvSpPr txBox="1"/>
          <p:nvPr/>
        </p:nvSpPr>
        <p:spPr>
          <a:xfrm>
            <a:off x="3703320" y="3385661"/>
            <a:ext cx="3810000" cy="1568450"/>
          </a:xfrm>
          <a:prstGeom prst="rect">
            <a:avLst/>
          </a:prstGeom>
        </p:spPr>
        <p:txBody>
          <a:bodyPr>
            <a:spAutoFit/>
          </a:bodyPr>
          <a:lstStyle/>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在数据框结构中，数据集包含</a:t>
            </a:r>
            <a:r>
              <a:rPr sz="10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29,580条记录和5个变量</a:t>
            </a: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`datesold`为字符型，记录销售日期和时间，需转换为日期格式以便时间序列分析；`postcode`为整数型，表示房产所在的邮政编码，范围从2600到2914，可用于地理分组分析；</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`price`为整数型，房价范围广泛，从56,500到8,000,000，存在显著的高价异常值，可能需要进一步检查和处理；</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`propertyType`为字符型，表示房产类型，建议转换为因子类型以便分类处理；`bedrooms`为整数型，卧室数量从0到5不等。</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3"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37"/>
          <p:cNvSpPr txBox="1"/>
          <p:nvPr/>
        </p:nvSpPr>
        <p:spPr>
          <a:xfrm>
            <a:off x="919007" y="173649"/>
            <a:ext cx="1525270" cy="372110"/>
          </a:xfrm>
          <a:prstGeom prst="rect">
            <a:avLst/>
          </a:prstGeom>
          <a:noFill/>
        </p:spPr>
        <p:txBody>
          <a:bodyPr wrap="none" lIns="96434" tIns="48216" rIns="96434" bIns="48216" rtlCol="0">
            <a:spAutoFit/>
          </a:bodyPr>
          <a:lstStyle/>
          <a:p>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数据可视化</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3" name="组合 2"/>
          <p:cNvGrpSpPr/>
          <p:nvPr/>
        </p:nvGrpSpPr>
        <p:grpSpPr>
          <a:xfrm>
            <a:off x="458820" y="258462"/>
            <a:ext cx="391287" cy="204749"/>
            <a:chOff x="2789646" y="-737419"/>
            <a:chExt cx="926165" cy="484632"/>
          </a:xfrm>
        </p:grpSpPr>
        <p:sp>
          <p:nvSpPr>
            <p:cNvPr id="4" name="燕尾形 3"/>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9" name="燕尾形 8"/>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pic>
        <p:nvPicPr>
          <p:cNvPr id="28" name="图片 27" descr="时间序列趋势"/>
          <p:cNvPicPr>
            <a:picLocks noChangeAspect="1"/>
          </p:cNvPicPr>
          <p:nvPr/>
        </p:nvPicPr>
        <p:blipFill>
          <a:blip r:embed="rId2"/>
          <a:stretch>
            <a:fillRect/>
          </a:stretch>
        </p:blipFill>
        <p:spPr>
          <a:xfrm>
            <a:off x="201930" y="1050925"/>
            <a:ext cx="5457190" cy="3638550"/>
          </a:xfrm>
          <a:prstGeom prst="rect">
            <a:avLst/>
          </a:prstGeom>
        </p:spPr>
      </p:pic>
      <p:sp>
        <p:nvSpPr>
          <p:cNvPr id="30" name="矩形 29"/>
          <p:cNvSpPr/>
          <p:nvPr>
            <p:custDataLst>
              <p:tags r:id="rId3"/>
            </p:custDataLst>
          </p:nvPr>
        </p:nvSpPr>
        <p:spPr>
          <a:xfrm>
            <a:off x="5786493" y="1371645"/>
            <a:ext cx="3272603" cy="49699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从2007年到2019年，house房价</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逐年上升且波动大</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，unit房价</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平稳，增长幅度小</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custDataLst>
              <p:tags r:id="rId4"/>
            </p:custDataLst>
          </p:nvPr>
        </p:nvSpPr>
        <p:spPr>
          <a:xfrm>
            <a:off x="5786016" y="1095008"/>
            <a:ext cx="3272778" cy="276638"/>
          </a:xfrm>
          <a:prstGeom prst="rect">
            <a:avLst/>
          </a:prstGeom>
          <a:noFill/>
        </p:spPr>
        <p:txBody>
          <a:bodyPr wrap="square" lIns="0" tIns="0" rIns="0" bIns="0" rtlCol="0" anchor="ctr" anchorCtr="0">
            <a:noAutofit/>
          </a:bodyPr>
          <a:lstStyle/>
          <a:p>
            <a:pPr algn="just">
              <a:spcBef>
                <a:spcPct val="0"/>
              </a:spcBef>
              <a:spcAft>
                <a:spcPct val="0"/>
              </a:spcAft>
            </a:pPr>
            <a:r>
              <a:rPr lang="zh-CN" altLang="en-US" sz="1350" b="1" dirty="0">
                <a:solidFill>
                  <a:schemeClr val="accent1"/>
                </a:solidFill>
                <a:latin typeface="微软雅黑" panose="020B0503020204020204" pitchFamily="34" charset="-122"/>
                <a:ea typeface="微软雅黑" panose="020B0503020204020204" pitchFamily="34" charset="-122"/>
                <a:cs typeface="+mn-ea"/>
              </a:rPr>
              <a:t>月度平均房价趋势分析</a:t>
            </a:r>
            <a:endParaRPr lang="zh-CN" altLang="en-US" sz="1350" b="1" dirty="0">
              <a:solidFill>
                <a:schemeClr val="accent1"/>
              </a:solidFill>
              <a:latin typeface="微软雅黑" panose="020B0503020204020204" pitchFamily="34" charset="-122"/>
              <a:ea typeface="微软雅黑" panose="020B0503020204020204" pitchFamily="34" charset="-122"/>
              <a:cs typeface="+mn-ea"/>
            </a:endParaRPr>
          </a:p>
        </p:txBody>
      </p:sp>
      <p:sp>
        <p:nvSpPr>
          <p:cNvPr id="33" name="矩形 32"/>
          <p:cNvSpPr/>
          <p:nvPr>
            <p:custDataLst>
              <p:tags r:id="rId5"/>
            </p:custDataLst>
          </p:nvPr>
        </p:nvSpPr>
        <p:spPr>
          <a:xfrm>
            <a:off x="5786016" y="2276439"/>
            <a:ext cx="3272603" cy="49699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house价格中位数高于unit，</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价格分布更广</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，unit价格集中于较低范围，</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离散性小</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6"/>
            </p:custDataLst>
          </p:nvPr>
        </p:nvSpPr>
        <p:spPr>
          <a:xfrm>
            <a:off x="5785539" y="1991694"/>
            <a:ext cx="3272778" cy="276638"/>
          </a:xfrm>
          <a:prstGeom prst="rect">
            <a:avLst/>
          </a:prstGeom>
          <a:noFill/>
        </p:spPr>
        <p:txBody>
          <a:bodyPr wrap="square" lIns="0" tIns="0" rIns="0" bIns="0" rtlCol="0" anchor="ctr" anchorCtr="0">
            <a:noAutofit/>
          </a:bodyPr>
          <a:lstStyle/>
          <a:p>
            <a:pPr algn="just">
              <a:spcBef>
                <a:spcPct val="0"/>
              </a:spcBef>
              <a:spcAft>
                <a:spcPct val="0"/>
              </a:spcAft>
            </a:pPr>
            <a:r>
              <a:rPr lang="zh-CN" altLang="en-US" sz="1350" b="1">
                <a:solidFill>
                  <a:schemeClr val="accent1"/>
                </a:solidFill>
                <a:latin typeface="微软雅黑" panose="020B0503020204020204" pitchFamily="34" charset="-122"/>
                <a:ea typeface="微软雅黑" panose="020B0503020204020204" pitchFamily="34" charset="-122"/>
                <a:cs typeface="+mn-ea"/>
              </a:rPr>
              <a:t>不同类型房产价格分布</a:t>
            </a:r>
            <a:endParaRPr lang="zh-CN" altLang="en-US" sz="1350" b="1">
              <a:solidFill>
                <a:schemeClr val="accent1"/>
              </a:solidFill>
              <a:latin typeface="微软雅黑" panose="020B0503020204020204" pitchFamily="34" charset="-122"/>
              <a:ea typeface="微软雅黑" panose="020B0503020204020204" pitchFamily="34" charset="-122"/>
              <a:cs typeface="+mn-ea"/>
            </a:endParaRPr>
          </a:p>
        </p:txBody>
      </p:sp>
      <p:sp>
        <p:nvSpPr>
          <p:cNvPr id="36" name="矩形 35"/>
          <p:cNvSpPr/>
          <p:nvPr>
            <p:custDataLst>
              <p:tags r:id="rId7"/>
            </p:custDataLst>
          </p:nvPr>
        </p:nvSpPr>
        <p:spPr>
          <a:xfrm>
            <a:off x="5785539" y="3181711"/>
            <a:ext cx="3272603" cy="49699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卧室数量增加，房价</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总体上升</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，house价格增幅更显著，高卧室数量房产价格离散性大。</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custDataLst>
              <p:tags r:id="rId8"/>
            </p:custDataLst>
          </p:nvPr>
        </p:nvSpPr>
        <p:spPr>
          <a:xfrm>
            <a:off x="5785539" y="2903642"/>
            <a:ext cx="3272778" cy="276638"/>
          </a:xfrm>
          <a:prstGeom prst="rect">
            <a:avLst/>
          </a:prstGeom>
          <a:noFill/>
        </p:spPr>
        <p:txBody>
          <a:bodyPr wrap="square" lIns="0" tIns="0" rIns="0" bIns="0" rtlCol="0" anchor="ctr" anchorCtr="0">
            <a:noAutofit/>
          </a:bodyPr>
          <a:lstStyle/>
          <a:p>
            <a:pPr algn="just">
              <a:spcBef>
                <a:spcPct val="0"/>
              </a:spcBef>
              <a:spcAft>
                <a:spcPct val="0"/>
              </a:spcAft>
            </a:pPr>
            <a:r>
              <a:rPr lang="zh-CN" altLang="en-US" sz="1350" b="1">
                <a:solidFill>
                  <a:schemeClr val="accent1"/>
                </a:solidFill>
                <a:latin typeface="微软雅黑" panose="020B0503020204020204" pitchFamily="34" charset="-122"/>
                <a:ea typeface="微软雅黑" panose="020B0503020204020204" pitchFamily="34" charset="-122"/>
                <a:cs typeface="+mn-ea"/>
              </a:rPr>
              <a:t>卧室数量与房价关系</a:t>
            </a:r>
            <a:endParaRPr lang="zh-CN" altLang="en-US" sz="1350" b="1">
              <a:solidFill>
                <a:schemeClr val="accent1"/>
              </a:solidFill>
              <a:latin typeface="微软雅黑" panose="020B0503020204020204" pitchFamily="34" charset="-122"/>
              <a:ea typeface="微软雅黑" panose="020B0503020204020204" pitchFamily="34" charset="-122"/>
              <a:cs typeface="+mn-ea"/>
            </a:endParaRPr>
          </a:p>
        </p:txBody>
      </p:sp>
      <p:sp>
        <p:nvSpPr>
          <p:cNvPr id="39" name="矩形 38"/>
          <p:cNvSpPr/>
          <p:nvPr>
            <p:custDataLst>
              <p:tags r:id="rId9"/>
            </p:custDataLst>
          </p:nvPr>
        </p:nvSpPr>
        <p:spPr>
          <a:xfrm>
            <a:off x="5786970" y="4086982"/>
            <a:ext cx="3272603" cy="49699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house房价季节性</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波动明显</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，3月和11月为高峰；unit房价变化</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平稳</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，无明显季节性特征。</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custDataLst>
              <p:tags r:id="rId10"/>
            </p:custDataLst>
          </p:nvPr>
        </p:nvSpPr>
        <p:spPr>
          <a:xfrm>
            <a:off x="5786493" y="3798421"/>
            <a:ext cx="3272777" cy="276638"/>
          </a:xfrm>
          <a:prstGeom prst="rect">
            <a:avLst/>
          </a:prstGeom>
          <a:noFill/>
        </p:spPr>
        <p:txBody>
          <a:bodyPr wrap="square" lIns="0" tIns="0" rIns="0" bIns="0" rtlCol="0" anchor="ctr" anchorCtr="0">
            <a:noAutofit/>
          </a:bodyPr>
          <a:lstStyle/>
          <a:p>
            <a:pPr algn="just">
              <a:spcBef>
                <a:spcPct val="0"/>
              </a:spcBef>
              <a:spcAft>
                <a:spcPct val="0"/>
              </a:spcAft>
            </a:pPr>
            <a:r>
              <a:rPr lang="zh-CN" altLang="en-US" sz="1350" b="1">
                <a:solidFill>
                  <a:schemeClr val="accent1"/>
                </a:solidFill>
                <a:latin typeface="微软雅黑" panose="020B0503020204020204" pitchFamily="34" charset="-122"/>
                <a:ea typeface="微软雅黑" panose="020B0503020204020204" pitchFamily="34" charset="-122"/>
                <a:cs typeface="+mn-ea"/>
              </a:rPr>
              <a:t>房价季节性模式分析</a:t>
            </a:r>
            <a:endParaRPr lang="zh-CN" altLang="en-US" sz="1350" b="1">
              <a:solidFill>
                <a:schemeClr val="accent1"/>
              </a:solidFill>
              <a:latin typeface="微软雅黑" panose="020B0503020204020204" pitchFamily="34" charset="-122"/>
              <a:ea typeface="微软雅黑" panose="020B0503020204020204" pitchFamily="34" charset="-122"/>
              <a:cs typeface="+mn-ea"/>
            </a:endParaRPr>
          </a:p>
        </p:txBody>
      </p:sp>
      <mc:AlternateContent xmlns:mc="http://schemas.openxmlformats.org/markup-compatibility/2006" xmlns:p14="http://schemas.microsoft.com/office/powerpoint/2010/main">
        <mc:Choice Requires="p14">
          <p:contentPart r:id="rId11" p14:bwMode="auto">
            <p14:nvContentPartPr>
              <p14:cNvPr id="5" name="墨迹 4"/>
              <p14:cNvContentPartPr/>
              <p14:nvPr/>
            </p14:nvContentPartPr>
            <p14:xfrm>
              <a:off x="2887504" y="1655921"/>
              <a:ext cx="86201" cy="257651"/>
            </p14:xfrm>
          </p:contentPart>
        </mc:Choice>
        <mc:Fallback xmlns="">
          <p:pic>
            <p:nvPicPr>
              <p:cNvPr id="5" name="墨迹 4"/>
            </p:nvPicPr>
            <p:blipFill>
              <a:blip r:embed="rId12"/>
            </p:blipFill>
            <p:spPr>
              <a:xfrm>
                <a:off x="2887504" y="1655921"/>
                <a:ext cx="86201" cy="257651"/>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平稳性检验</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7" name="文本框 16"/>
          <p:cNvSpPr txBox="1"/>
          <p:nvPr/>
        </p:nvSpPr>
        <p:spPr>
          <a:xfrm>
            <a:off x="380048" y="762714"/>
            <a:ext cx="3810000" cy="460375"/>
          </a:xfrm>
          <a:prstGeom prst="rect">
            <a:avLst/>
          </a:prstGeom>
        </p:spPr>
        <p:txBody>
          <a:bodyPr>
            <a:spAutoFit/>
          </a:bodyPr>
          <a:lstStyle/>
          <a:p>
            <a:pPr marL="0" indent="0"/>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AR/MA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模型要求时间序列是平稳的。可以使用</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ADF</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Augmented Dickey-Fuller</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）检验</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来检查平稳性。</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descr="屏幕截图 2024-12-20 201233"/>
          <p:cNvPicPr>
            <a:picLocks noChangeAspect="1"/>
          </p:cNvPicPr>
          <p:nvPr/>
        </p:nvPicPr>
        <p:blipFill>
          <a:blip r:embed="rId2"/>
          <a:stretch>
            <a:fillRect/>
          </a:stretch>
        </p:blipFill>
        <p:spPr>
          <a:xfrm>
            <a:off x="420053" y="1448276"/>
            <a:ext cx="4227195" cy="2943701"/>
          </a:xfrm>
          <a:prstGeom prst="rect">
            <a:avLst/>
          </a:prstGeom>
        </p:spPr>
      </p:pic>
      <p:sp>
        <p:nvSpPr>
          <p:cNvPr id="20" name="文本框 19"/>
          <p:cNvSpPr txBox="1"/>
          <p:nvPr>
            <p:custDataLst>
              <p:tags r:id="rId3"/>
            </p:custDataLst>
          </p:nvPr>
        </p:nvSpPr>
        <p:spPr>
          <a:xfrm>
            <a:off x="4788694" y="730091"/>
            <a:ext cx="3967163" cy="4030028"/>
          </a:xfrm>
          <a:prstGeom prst="rect">
            <a:avLst/>
          </a:prstGeom>
          <a:noFill/>
        </p:spPr>
        <p:txBody>
          <a:bodyPr vert="horz" lIns="67500" tIns="35100" rIns="67500" bIns="351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原序列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-2.6569，p-value = 0.3027。</a:t>
            </a: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p-value 大于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，表明原始时间序列</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不是平稳</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的。这意味着 house 房产的月均价格随时间可能存在趋势或季节性变化，需要进一步处理。</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差分后的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-7.6141，p-value = 0.01。</a:t>
            </a: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p-value 小于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，表明差分后的时间序列是</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平稳</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的。通过一阶差分（diff(ts_pt)），成功消除了原序列中的非平稳性（例如趋势），使数据适合进一步的时间序列建模。</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1" indent="0" algn="l" fontAlgn="ctr">
              <a:lnSpc>
                <a:spcPct val="120000"/>
              </a:lnSpc>
              <a:spcAft>
                <a:spcPts val="800"/>
              </a:spcAft>
              <a:buSzPct val="100000"/>
              <a:buFont typeface="Arial" panose="020B0604020202020204" pitchFamily="34" charset="0"/>
              <a:buNone/>
            </a:pP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rPr>
              <a:t>1</a:t>
            </a:r>
            <a:endPar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endParaRPr>
          </a:p>
        </p:txBody>
      </p:sp>
      <p:sp>
        <p:nvSpPr>
          <p:cNvPr id="4" name="Text 1"/>
          <p:cNvSpPr/>
          <p:nvPr/>
        </p:nvSpPr>
        <p:spPr>
          <a:xfrm>
            <a:off x="2389151" y="1975030"/>
            <a:ext cx="6294179" cy="12401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回归模型</a:t>
            </a:r>
            <a:endParaRPr lang="en-US" sz="2880" dirty="0">
              <a:latin typeface="Arial" panose="020B0604020202020204" pitchFamily="34" charset="0"/>
            </a:endParaRPr>
          </a:p>
          <a:p>
            <a:pPr marL="0" indent="0">
              <a:lnSpc>
                <a:spcPct val="113000"/>
              </a:lnSpc>
              <a:spcBef>
                <a:spcPts val="375"/>
              </a:spcBef>
              <a:buNone/>
            </a:pP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平稳性检验</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7" name="文本框 16"/>
          <p:cNvSpPr txBox="1"/>
          <p:nvPr/>
        </p:nvSpPr>
        <p:spPr>
          <a:xfrm>
            <a:off x="380048" y="762714"/>
            <a:ext cx="3810000" cy="460375"/>
          </a:xfrm>
          <a:prstGeom prst="rect">
            <a:avLst/>
          </a:prstGeom>
        </p:spPr>
        <p:txBody>
          <a:bodyPr>
            <a:spAutoFit/>
          </a:bodyPr>
          <a:lstStyle/>
          <a:p>
            <a:pPr marL="0" indent="0"/>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AR/MA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模型要求时间序列是平稳的。可以使用</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ADF</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Augmented Dickey-Fuller</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）检验</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来检查平稳性。</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descr="C:/Users/李沅衡/Pictures/Screenshots/屏幕截图 2024-12-20 201758.png屏幕截图 2024-12-20 201758"/>
          <p:cNvPicPr>
            <a:picLocks noChangeAspect="1"/>
          </p:cNvPicPr>
          <p:nvPr/>
        </p:nvPicPr>
        <p:blipFill>
          <a:blip r:embed="rId2"/>
          <a:srcRect t="1774" b="1774"/>
          <a:stretch>
            <a:fillRect/>
          </a:stretch>
        </p:blipFill>
        <p:spPr>
          <a:xfrm>
            <a:off x="420053" y="1448276"/>
            <a:ext cx="4227195" cy="2943701"/>
          </a:xfrm>
          <a:prstGeom prst="rect">
            <a:avLst/>
          </a:prstGeom>
        </p:spPr>
      </p:pic>
      <p:sp>
        <p:nvSpPr>
          <p:cNvPr id="20" name="文本框 19"/>
          <p:cNvSpPr txBox="1"/>
          <p:nvPr>
            <p:custDataLst>
              <p:tags r:id="rId3"/>
            </p:custDataLst>
          </p:nvPr>
        </p:nvSpPr>
        <p:spPr>
          <a:xfrm>
            <a:off x="4788694" y="730091"/>
            <a:ext cx="3967163" cy="4030028"/>
          </a:xfrm>
          <a:prstGeom prst="rect">
            <a:avLst/>
          </a:prstGeom>
          <a:noFill/>
        </p:spPr>
        <p:txBody>
          <a:bodyPr vert="horz" lIns="67500" tIns="35100" rIns="67500" bIns="351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原序列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-2.6001，p-value = 0.3266。</a:t>
            </a: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解读：与 `house` 类似，</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p-value 大于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，表明 `unit` 房产的原始时间序列也</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不是平稳</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的。这可能是因为 `unit` 的价格数据同样受趋势或季节性变化影响。</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差分后的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-6.7776，p-value = 0.01。</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解读：差分后的时间序列的</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p-value 小于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，说明序列已经</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达到平稳状态</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。通过一阶差分去除了非平稳性，为后续建模奠定了基础。</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1" indent="0" algn="l" fontAlgn="ctr">
              <a:lnSpc>
                <a:spcPct val="120000"/>
              </a:lnSpc>
              <a:spcAft>
                <a:spcPts val="800"/>
              </a:spcAft>
              <a:buSzPct val="100000"/>
              <a:buFont typeface="Arial" panose="020B0604020202020204" pitchFamily="34" charset="0"/>
              <a:buNone/>
            </a:pP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7919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自相关性分析</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pic>
        <p:nvPicPr>
          <p:cNvPr id="9" name="图片 8"/>
          <p:cNvPicPr>
            <a:picLocks noChangeAspect="1"/>
          </p:cNvPicPr>
          <p:nvPr>
            <p:custDataLst>
              <p:tags r:id="rId2"/>
            </p:custDataLst>
          </p:nvPr>
        </p:nvPicPr>
        <p:blipFill rotWithShape="1">
          <a:blip r:embed="rId3"/>
          <a:srcRect/>
          <a:stretch>
            <a:fillRect/>
          </a:stretch>
        </p:blipFill>
        <p:spPr>
          <a:xfrm>
            <a:off x="457171" y="1143009"/>
            <a:ext cx="3429000" cy="3429019"/>
          </a:xfrm>
          <a:custGeom>
            <a:avLst/>
            <a:gdLst/>
            <a:ahLst/>
            <a:cxnLst>
              <a:cxn ang="3">
                <a:pos x="hc" y="t"/>
              </a:cxn>
              <a:cxn ang="cd2">
                <a:pos x="l" y="vc"/>
              </a:cxn>
              <a:cxn ang="cd4">
                <a:pos x="hc" y="b"/>
              </a:cxn>
              <a:cxn ang="0">
                <a:pos x="r" y="vc"/>
              </a:cxn>
            </a:cxnLst>
            <a:rect l="l" t="t" r="r" b="b"/>
            <a:pathLst>
              <a:path w="7200" h="7200">
                <a:moveTo>
                  <a:pt x="0" y="0"/>
                </a:moveTo>
                <a:lnTo>
                  <a:pt x="7200" y="0"/>
                </a:lnTo>
                <a:lnTo>
                  <a:pt x="7200" y="7200"/>
                </a:lnTo>
                <a:lnTo>
                  <a:pt x="0" y="7200"/>
                </a:lnTo>
                <a:lnTo>
                  <a:pt x="0" y="0"/>
                </a:lnTo>
                <a:close/>
              </a:path>
            </a:pathLst>
          </a:custGeom>
          <a:ln w="177800">
            <a:solidFill>
              <a:srgbClr val="FFFFFF"/>
            </a:solidFill>
          </a:ln>
          <a:effectLst>
            <a:outerShdw blurRad="254000" dir="2700000" algn="ctr" rotWithShape="0">
              <a:srgbClr val="000000">
                <a:alpha val="20000"/>
              </a:srgbClr>
            </a:outerShdw>
          </a:effectLst>
        </p:spPr>
      </p:pic>
      <p:sp>
        <p:nvSpPr>
          <p:cNvPr id="11" name="Title 6"/>
          <p:cNvSpPr txBox="1"/>
          <p:nvPr>
            <p:custDataLst>
              <p:tags r:id="rId4"/>
            </p:custDataLst>
          </p:nvPr>
        </p:nvSpPr>
        <p:spPr>
          <a:xfrm>
            <a:off x="5057775" y="1143009"/>
            <a:ext cx="3629054" cy="1599743"/>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在原始数据部分，ACF 图呈现出</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缓慢衰减</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的趋势，表明时间序列具有</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长期的趋势性或非平稳特性</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。同时，PACF 图在滞后 1 处显著大于零，但滞后 2 及之后逐渐减弱，初步暗示该序列可能适合使用低阶的 AR 模型。</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itle 6"/>
          <p:cNvSpPr txBox="1"/>
          <p:nvPr>
            <p:custDataLst>
              <p:tags r:id="rId5"/>
            </p:custDataLst>
          </p:nvPr>
        </p:nvSpPr>
        <p:spPr>
          <a:xfrm>
            <a:off x="5057775" y="2971360"/>
            <a:ext cx="3629054" cy="1600676"/>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在差分后的部分，ACF 图</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快速衰减至接近零</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，表明差分后序列</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趋于平稳</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，移除了大部分趋势性或季节性影响。同时，PACF 图显示只有少数滞后点显著，滞后 1 处最为明显，进一步支持了差分后序列适合使用 AR(1) 模型进行建模。</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7919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自相关性分析</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pic>
        <p:nvPicPr>
          <p:cNvPr id="9" name="图片 8" descr="G:/university/大三上/统计与建模/submit/assets/unit-自相关.pngunit-自相关"/>
          <p:cNvPicPr>
            <a:picLocks noChangeAspect="1"/>
          </p:cNvPicPr>
          <p:nvPr>
            <p:custDataLst>
              <p:tags r:id="rId2"/>
            </p:custDataLst>
          </p:nvPr>
        </p:nvPicPr>
        <p:blipFill rotWithShape="1">
          <a:blip r:embed="rId3"/>
          <a:srcRect l="7" r="7"/>
          <a:stretch>
            <a:fillRect/>
          </a:stretch>
        </p:blipFill>
        <p:spPr>
          <a:xfrm>
            <a:off x="457171" y="1143009"/>
            <a:ext cx="3429000" cy="3429019"/>
          </a:xfrm>
          <a:custGeom>
            <a:avLst/>
            <a:gdLst/>
            <a:ahLst/>
            <a:cxnLst>
              <a:cxn ang="3">
                <a:pos x="hc" y="t"/>
              </a:cxn>
              <a:cxn ang="cd2">
                <a:pos x="l" y="vc"/>
              </a:cxn>
              <a:cxn ang="cd4">
                <a:pos x="hc" y="b"/>
              </a:cxn>
              <a:cxn ang="0">
                <a:pos x="r" y="vc"/>
              </a:cxn>
            </a:cxnLst>
            <a:rect l="l" t="t" r="r" b="b"/>
            <a:pathLst>
              <a:path w="7200" h="7200">
                <a:moveTo>
                  <a:pt x="0" y="0"/>
                </a:moveTo>
                <a:lnTo>
                  <a:pt x="7200" y="0"/>
                </a:lnTo>
                <a:lnTo>
                  <a:pt x="7200" y="7200"/>
                </a:lnTo>
                <a:lnTo>
                  <a:pt x="0" y="7200"/>
                </a:lnTo>
                <a:lnTo>
                  <a:pt x="0" y="0"/>
                </a:lnTo>
                <a:close/>
              </a:path>
            </a:pathLst>
          </a:custGeom>
          <a:ln w="177800">
            <a:solidFill>
              <a:srgbClr val="FFFFFF"/>
            </a:solidFill>
          </a:ln>
          <a:effectLst>
            <a:outerShdw blurRad="254000" dir="2700000" algn="ctr" rotWithShape="0">
              <a:srgbClr val="000000">
                <a:alpha val="20000"/>
              </a:srgbClr>
            </a:outerShdw>
          </a:effectLst>
        </p:spPr>
      </p:pic>
      <p:sp>
        <p:nvSpPr>
          <p:cNvPr id="11" name="Title 6"/>
          <p:cNvSpPr txBox="1"/>
          <p:nvPr>
            <p:custDataLst>
              <p:tags r:id="rId4"/>
            </p:custDataLst>
          </p:nvPr>
        </p:nvSpPr>
        <p:spPr>
          <a:xfrm>
            <a:off x="5057775" y="1143009"/>
            <a:ext cx="3629054" cy="1599743"/>
          </a:xfrm>
          <a:prstGeom prst="rect">
            <a:avLst/>
          </a:prstGeom>
          <a:noFill/>
          <a:ln w="3175">
            <a:noFill/>
            <a:prstDash val="dash"/>
          </a:ln>
        </p:spPr>
        <p:txBody>
          <a:bodyPr wrap="square" lIns="47625" tIns="19050" rIns="47625" bIns="19050" anchor="t" anchorCtr="0">
            <a:normAutofit fontScale="92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在原始数据部分，ACF 图显示出</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自相关系数逐步缓慢衰减</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，表明时间序列存在</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趋势性或非平稳性</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。而 PACF 图中滞后 1 处有显著的偏自相关系数，其后逐步减弱，这说明原始序列可能适合低阶的 AR 模型（如 AR(1)），但由于趋势性，原始数据不够平稳，需要进一步差分处理。</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itle 6"/>
          <p:cNvSpPr txBox="1"/>
          <p:nvPr>
            <p:custDataLst>
              <p:tags r:id="rId5"/>
            </p:custDataLst>
          </p:nvPr>
        </p:nvSpPr>
        <p:spPr>
          <a:xfrm>
            <a:off x="5057775" y="2971360"/>
            <a:ext cx="3629054" cy="1600676"/>
          </a:xfrm>
          <a:prstGeom prst="rect">
            <a:avLst/>
          </a:prstGeom>
          <a:noFill/>
          <a:ln w="3175">
            <a:noFill/>
            <a:prstDash val="dash"/>
          </a:ln>
        </p:spPr>
        <p:txBody>
          <a:bodyPr wrap="square" lIns="47625" tIns="19050" rIns="47625" bIns="19050" anchor="t" anchorCtr="0">
            <a:normAutofit fontScale="92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在差分后的部分，ACF 图中的自相关系数在滞后 1 之后</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迅速衰减至接近零</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，表明差分操作成功去除了序列中的趋势性，使时间序列</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趋于平稳</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。同时，PACF 图在滞后 1 处的偏自相关系数仍然显著，而其他滞后点接近零，表明差分后的时间序列适合使用 AR(1) 模型进行建模。</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7919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纯随机性检验</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9" name="矩形 8"/>
          <p:cNvSpPr/>
          <p:nvPr userDrawn="1">
            <p:custDataLst>
              <p:tags r:id="rId2"/>
            </p:custDataLst>
          </p:nvPr>
        </p:nvSpPr>
        <p:spPr>
          <a:xfrm>
            <a:off x="219551" y="679609"/>
            <a:ext cx="8704898" cy="4350544"/>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3"/>
            </p:custDataLst>
          </p:nvPr>
        </p:nvPicPr>
        <p:blipFill rotWithShape="1">
          <a:blip r:embed="rId4"/>
          <a:srcRect/>
          <a:stretch>
            <a:fillRect/>
          </a:stretch>
        </p:blipFill>
        <p:spPr>
          <a:xfrm>
            <a:off x="457200" y="1279684"/>
            <a:ext cx="2671286" cy="1692116"/>
          </a:xfrm>
          <a:custGeom>
            <a:avLst/>
            <a:gdLst/>
            <a:ahLst/>
            <a:cxnLst>
              <a:cxn ang="3">
                <a:pos x="hc" y="t"/>
              </a:cxn>
              <a:cxn ang="cd2">
                <a:pos x="l" y="vc"/>
              </a:cxn>
              <a:cxn ang="cd4">
                <a:pos x="hc" y="b"/>
              </a:cxn>
              <a:cxn ang="0">
                <a:pos x="r" y="vc"/>
              </a:cxn>
            </a:cxnLst>
            <a:rect l="l" t="t" r="r" b="b"/>
            <a:pathLst>
              <a:path w="11280" h="2880">
                <a:moveTo>
                  <a:pt x="0" y="0"/>
                </a:moveTo>
                <a:lnTo>
                  <a:pt x="11280" y="0"/>
                </a:lnTo>
                <a:lnTo>
                  <a:pt x="11280" y="2880"/>
                </a:lnTo>
                <a:lnTo>
                  <a:pt x="0" y="2880"/>
                </a:lnTo>
                <a:lnTo>
                  <a:pt x="0" y="0"/>
                </a:lnTo>
                <a:close/>
              </a:path>
            </a:pathLst>
          </a:custGeom>
        </p:spPr>
      </p:pic>
      <p:sp>
        <p:nvSpPr>
          <p:cNvPr id="13" name="Title 6"/>
          <p:cNvSpPr txBox="1"/>
          <p:nvPr>
            <p:custDataLst>
              <p:tags r:id="rId5"/>
            </p:custDataLst>
          </p:nvPr>
        </p:nvSpPr>
        <p:spPr>
          <a:xfrm>
            <a:off x="3310151" y="1600198"/>
            <a:ext cx="5376681" cy="13716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对于房产类型 house 的时间序列，Box-Ljung 检验和 Box-Pierce 检验均显示其</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显著拒绝纯随机性假设（p-value &lt; 2.2e-16）</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。Box-Ljung 检验的统计量为 X2=829.11X^2 = 829.11，而 Box-Pierce 检验为 X2=784.25X^2 = 784.25，这表明 house 的时间序列中</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存在显著的非随机性</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，可能包含趋势或季节性模式。由于 p-value 远小于常见显著性水平（如 0.05），可以确定该序列</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不是由纯随机过程生成的</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itle 6"/>
          <p:cNvSpPr txBox="1"/>
          <p:nvPr>
            <p:custDataLst>
              <p:tags r:id="rId6"/>
            </p:custDataLst>
          </p:nvPr>
        </p:nvSpPr>
        <p:spPr>
          <a:xfrm>
            <a:off x="457169" y="3200411"/>
            <a:ext cx="5367547" cy="13716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对于房产类型 unit 的时间序列，Box-Ljung 检验统计量为 X2=95.675X^2 = 95.675，Box-Pierce 检验统计量为 X2=90.593X^2 = 90.593，</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对应的 p-value 分别为 3.886e-15 和 3.786e-14，均显著小于 0.05</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。这同样表明 unit 的时间序列</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拒绝纯随机性假设</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，但其非随机性程度</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不如 house 显著</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。从检验结果看，unit 的序列可能存在较弱的趋势或其他结构性特征，但依然需要进一步建模来捕捉这些规律。</a:t>
            </a:r>
            <a:endPar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p:cNvPicPr>
          <p:nvPr>
            <p:custDataLst>
              <p:tags r:id="rId7"/>
            </p:custDataLst>
          </p:nvPr>
        </p:nvPicPr>
        <p:blipFill rotWithShape="1">
          <a:blip r:embed="rId8"/>
          <a:srcRect/>
          <a:stretch>
            <a:fillRect/>
          </a:stretch>
        </p:blipFill>
        <p:spPr>
          <a:xfrm>
            <a:off x="5938838" y="2917984"/>
            <a:ext cx="2570321" cy="1753553"/>
          </a:xfrm>
          <a:custGeom>
            <a:avLst/>
            <a:gdLst/>
            <a:ahLst/>
            <a:cxnLst>
              <a:cxn ang="3">
                <a:pos x="hc" y="t"/>
              </a:cxn>
              <a:cxn ang="cd2">
                <a:pos x="l" y="vc"/>
              </a:cxn>
              <a:cxn ang="cd4">
                <a:pos x="hc" y="b"/>
              </a:cxn>
              <a:cxn ang="0">
                <a:pos x="r" y="vc"/>
              </a:cxn>
            </a:cxnLst>
            <a:rect l="l" t="t" r="r" b="b"/>
            <a:pathLst>
              <a:path w="11280" h="2880">
                <a:moveTo>
                  <a:pt x="0" y="0"/>
                </a:moveTo>
                <a:lnTo>
                  <a:pt x="11280" y="0"/>
                </a:lnTo>
                <a:lnTo>
                  <a:pt x="11280" y="2880"/>
                </a:lnTo>
                <a:lnTo>
                  <a:pt x="0" y="2880"/>
                </a:lnTo>
                <a:lnTo>
                  <a:pt x="0" y="0"/>
                </a:lnTo>
                <a:close/>
              </a:path>
            </a:pathLst>
          </a:cu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226441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建立ARIMA模型</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8" name="Title 6"/>
          <p:cNvSpPr txBox="1"/>
          <p:nvPr>
            <p:custDataLst>
              <p:tags r:id="rId2"/>
            </p:custDataLst>
          </p:nvPr>
        </p:nvSpPr>
        <p:spPr>
          <a:xfrm>
            <a:off x="452645" y="1080998"/>
            <a:ext cx="3886229" cy="3534899"/>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将数据按照时间范围拆分为</a:t>
            </a:r>
            <a:r>
              <a:rPr lang="zh-CN" altLang="en-US" sz="900"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训练集和测试集</a:t>
            </a: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，以便后续模型的训练和评估。其中：</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训练集：数据时间范围从序列开始至 2018年7月。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测试集：数据时间范围为 2018年8月 至 2019年7月。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通过为每种房产类型（propertyType）标记数据集所属类别（训练或测试），可以在不混淆数据的情况下对模型进行评估。</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该模型是为 house 类型房产时间序列建立的 ARIMA 模型，最终选择的结构是 </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ARIMA(2,1,0)(1,0,2)[12]</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，即包含 2 阶自回归项、1 阶差分以及季节性成分。模型的系数估计（如 ar1、ar2、sar1 等）均具有较小的标准误差，表明模型参数估计较为可靠。模型的 AIC 为 3340.61，BIC 为 3358.13，表明模型拟合的优度和复杂度在较低范围内平衡。训练集的误差指标（如 RMSE=44307.66，MAE=31066.72）显示</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模型在训练数据上的拟合较好</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，且 Ljung-Box 检验的 p-value 为 0.1913，大于显著性水平 0.05，</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表明模型的残差为白噪声，没有显著的自相关性</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在预测误差方面，</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模型的 MAE 为 39867.65，RMSE 为 48469.68，MAPE 为 5.64%</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，表明模型在测试集上的预测性能较为准确。尤其是 MAPE 小于 6%，显示</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预测值与实际值的相对误差较小</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，总体而言，该模型可以较好地捕捉 house 类型房产的时间序列特征并进行有效预测。</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custDataLst>
              <p:tags r:id="rId3"/>
            </p:custDataLst>
          </p:nvPr>
        </p:nvPicPr>
        <p:blipFill rotWithShape="1">
          <a:blip r:embed="rId4"/>
          <a:srcRect/>
          <a:stretch>
            <a:fillRect/>
          </a:stretch>
        </p:blipFill>
        <p:spPr>
          <a:xfrm>
            <a:off x="4668203" y="1226344"/>
            <a:ext cx="4197191" cy="3151346"/>
          </a:xfrm>
          <a:custGeom>
            <a:avLst/>
            <a:gdLst/>
            <a:ahLst/>
            <a:cxnLst>
              <a:cxn ang="3">
                <a:pos x="hc" y="t"/>
              </a:cxn>
              <a:cxn ang="cd2">
                <a:pos x="l" y="vc"/>
              </a:cxn>
              <a:cxn ang="cd4">
                <a:pos x="hc" y="b"/>
              </a:cxn>
              <a:cxn ang="0">
                <a:pos x="r" y="vc"/>
              </a:cxn>
            </a:cxnLst>
            <a:rect l="l" t="t" r="r" b="b"/>
            <a:pathLst>
              <a:path w="8160" h="4560">
                <a:moveTo>
                  <a:pt x="0" y="0"/>
                </a:moveTo>
                <a:lnTo>
                  <a:pt x="8160" y="0"/>
                </a:lnTo>
                <a:lnTo>
                  <a:pt x="8160" y="4560"/>
                </a:lnTo>
                <a:lnTo>
                  <a:pt x="0" y="4560"/>
                </a:lnTo>
                <a:lnTo>
                  <a:pt x="0" y="0"/>
                </a:lnTo>
                <a:close/>
              </a:path>
            </a:pathLst>
          </a:custGeom>
          <a:ln w="177800">
            <a:solidFill>
              <a:srgbClr val="FFFFFF"/>
            </a:solidFill>
          </a:ln>
          <a:effectLst>
            <a:outerShdw blurRad="254000" dir="2700000" algn="ctr" rotWithShape="0">
              <a:srgbClr val="000000">
                <a:alpha val="2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226441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建立ARIMA模型</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8" name="Title 6"/>
          <p:cNvSpPr txBox="1"/>
          <p:nvPr>
            <p:custDataLst>
              <p:tags r:id="rId2"/>
            </p:custDataLst>
          </p:nvPr>
        </p:nvSpPr>
        <p:spPr>
          <a:xfrm>
            <a:off x="452645" y="1080998"/>
            <a:ext cx="3886229" cy="3534899"/>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将数据按照时间范围拆分为</a:t>
            </a:r>
            <a:r>
              <a:rPr lang="zh-CN" altLang="en-US" sz="900"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训练集和测试集</a:t>
            </a: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，以便后续模型的训练和评估。其中：</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训练集：数据时间范围从序列开始至 2018年7月。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测试集：数据时间范围为 2018年8月 至 2019年7月。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通过为每种房产类型（propertyType）标记数据集所属类别（训练或测试），可以在不混淆数据的情况下对模型进行评估。</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该模型是为 `unit` 类型房产时间序列建立的 </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ARIMA(0,1,1) 模型</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，表示该序列经过一阶差分后，使用一个移动平均项（MA1）进行建模。模型的 MA1 系数为 -0.8481，标准误差较小（0.0473），表明参数估计具有较高的准确性。模型的 AIC 值为 3152.19，BIC 为 3157.92，显示模型相对简单且拟合较好。训练集的误差指标（如 RMSE = 43510.21，MAE = 28095.86）显示</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模型在训练数据上的表现较稳定</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，且 Ljung-Box 检验的 p-value 为 0.5384，大于显著性水平 0.05，说明</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残差为白噪声，没有显著的自相关性。</a:t>
            </a:r>
            <a:endPar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在预测方面，模型的误差指标表现较好，MAE 为 17474.35，RMSE 为 21952.41，MAPE 为 4.10%，表明</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模型在测试集上的预测性能较为精准</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。特别是 MAPE 小于 5%，说明</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预测值与实际值的相对误差较小</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。总体来看，</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该模型能够有效捕捉 `unit` 类型房产时间序列的特性，具有良好的预测能力，同时保持模型的简单性和稳定性。</a:t>
            </a:r>
            <a:endPar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descr="C:/Users/李沅衡/Pictures/Screenshots/屏幕截图 2024-12-20 202925.png屏幕截图 2024-12-20 202925"/>
          <p:cNvPicPr>
            <a:picLocks noChangeAspect="1"/>
          </p:cNvPicPr>
          <p:nvPr>
            <p:custDataLst>
              <p:tags r:id="rId3"/>
            </p:custDataLst>
          </p:nvPr>
        </p:nvPicPr>
        <p:blipFill rotWithShape="1">
          <a:blip r:embed="rId4"/>
          <a:srcRect l="363" r="363"/>
          <a:stretch>
            <a:fillRect/>
          </a:stretch>
        </p:blipFill>
        <p:spPr>
          <a:xfrm>
            <a:off x="4668203" y="1226344"/>
            <a:ext cx="4197191" cy="3151346"/>
          </a:xfrm>
          <a:custGeom>
            <a:avLst/>
            <a:gdLst/>
            <a:ahLst/>
            <a:cxnLst>
              <a:cxn ang="3">
                <a:pos x="hc" y="t"/>
              </a:cxn>
              <a:cxn ang="cd2">
                <a:pos x="l" y="vc"/>
              </a:cxn>
              <a:cxn ang="cd4">
                <a:pos x="hc" y="b"/>
              </a:cxn>
              <a:cxn ang="0">
                <a:pos x="r" y="vc"/>
              </a:cxn>
            </a:cxnLst>
            <a:rect l="l" t="t" r="r" b="b"/>
            <a:pathLst>
              <a:path w="8160" h="4560">
                <a:moveTo>
                  <a:pt x="0" y="0"/>
                </a:moveTo>
                <a:lnTo>
                  <a:pt x="8160" y="0"/>
                </a:lnTo>
                <a:lnTo>
                  <a:pt x="8160" y="4560"/>
                </a:lnTo>
                <a:lnTo>
                  <a:pt x="0" y="4560"/>
                </a:lnTo>
                <a:lnTo>
                  <a:pt x="0" y="0"/>
                </a:lnTo>
                <a:close/>
              </a:path>
            </a:pathLst>
          </a:custGeom>
          <a:ln w="177800">
            <a:solidFill>
              <a:srgbClr val="FFFFFF"/>
            </a:solidFill>
          </a:ln>
          <a:effectLst>
            <a:outerShdw blurRad="254000" dir="2700000" algn="ctr" rotWithShape="0">
              <a:srgbClr val="000000">
                <a:alpha val="2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37"/>
          <p:cNvSpPr txBox="1"/>
          <p:nvPr/>
        </p:nvSpPr>
        <p:spPr>
          <a:xfrm>
            <a:off x="919007" y="173649"/>
            <a:ext cx="25920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预测结果与模型评估</a:t>
            </a:r>
            <a:endParaRPr lang="zh-CN" altLang="en-US" spc="300" dirty="0" smtClean="0">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grpSp>
        <p:nvGrpSpPr>
          <p:cNvPr id="25" name="组合 24"/>
          <p:cNvGrpSpPr/>
          <p:nvPr/>
        </p:nvGrpSpPr>
        <p:grpSpPr>
          <a:xfrm>
            <a:off x="458820" y="258462"/>
            <a:ext cx="391287" cy="204749"/>
            <a:chOff x="2789646" y="-737419"/>
            <a:chExt cx="926165" cy="484632"/>
          </a:xfrm>
        </p:grpSpPr>
        <p:sp>
          <p:nvSpPr>
            <p:cNvPr id="26" name="燕尾形 25"/>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27" name="燕尾形 26"/>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0" name="五边形 29"/>
          <p:cNvSpPr/>
          <p:nvPr/>
        </p:nvSpPr>
        <p:spPr>
          <a:xfrm>
            <a:off x="458629" y="701516"/>
            <a:ext cx="1524953" cy="3733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最后</a:t>
            </a:r>
            <a:r>
              <a:rPr lang="en-US"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个月预测结果</a:t>
            </a:r>
            <a:endPar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445294" y="1125855"/>
            <a:ext cx="6035993" cy="737235"/>
          </a:xfrm>
          <a:prstGeom prst="rect">
            <a:avLst/>
          </a:prstGeom>
          <a:noFill/>
        </p:spPr>
        <p:txBody>
          <a:bodyPr wrap="square" rtlCol="0">
            <a:spAutoFit/>
          </a:bodyPr>
          <a:lstStyle/>
          <a:p>
            <a:r>
              <a:rPr lang="zh-CN" altLang="en-US" sz="1050">
                <a:latin typeface="黑体" panose="02010609060101010101" charset="-122"/>
                <a:ea typeface="黑体" panose="02010609060101010101" charset="-122"/>
              </a:rPr>
              <a:t>图中显示了 house 类型房产的历史平均价格（红色曲线）、预测值（蓝色曲线）和实际测试集值（绿色曲线），并包含了预测的 95% 置信区间（灰色阴影部分）。可以看到，历史数据呈现出逐步上升的趋势，并伴有一定的波动。</a:t>
            </a:r>
            <a:r>
              <a:rPr lang="zh-CN" altLang="en-US" sz="1050">
                <a:solidFill>
                  <a:srgbClr val="FF0000"/>
                </a:solidFill>
                <a:latin typeface="黑体" panose="02010609060101010101" charset="-122"/>
                <a:ea typeface="黑体" panose="02010609060101010101" charset="-122"/>
              </a:rPr>
              <a:t>预测值与实际测试值的变化趋势基本一致</a:t>
            </a:r>
            <a:r>
              <a:rPr lang="zh-CN" altLang="en-US" sz="1050">
                <a:latin typeface="黑体" panose="02010609060101010101" charset="-122"/>
                <a:ea typeface="黑体" panose="02010609060101010101" charset="-122"/>
              </a:rPr>
              <a:t>，且大多数测试点均</a:t>
            </a:r>
            <a:r>
              <a:rPr lang="zh-CN" altLang="en-US" sz="1050">
                <a:solidFill>
                  <a:srgbClr val="FF0000"/>
                </a:solidFill>
                <a:latin typeface="黑体" panose="02010609060101010101" charset="-122"/>
                <a:ea typeface="黑体" panose="02010609060101010101" charset="-122"/>
              </a:rPr>
              <a:t>落在预测值的置信区间内</a:t>
            </a:r>
            <a:r>
              <a:rPr lang="zh-CN" altLang="en-US" sz="1050">
                <a:latin typeface="黑体" panose="02010609060101010101" charset="-122"/>
                <a:ea typeface="黑体" panose="02010609060101010101" charset="-122"/>
              </a:rPr>
              <a:t>，表明模型对于 house 类型房产的短期价格预测</a:t>
            </a:r>
            <a:r>
              <a:rPr lang="zh-CN" altLang="en-US" sz="1050">
                <a:solidFill>
                  <a:srgbClr val="FF0000"/>
                </a:solidFill>
                <a:latin typeface="黑体" panose="02010609060101010101" charset="-122"/>
                <a:ea typeface="黑体" panose="02010609060101010101" charset="-122"/>
              </a:rPr>
              <a:t>具有较好的准确性</a:t>
            </a:r>
            <a:endParaRPr lang="zh-CN" altLang="en-US" sz="1050">
              <a:solidFill>
                <a:srgbClr val="FF0000"/>
              </a:solidFill>
              <a:latin typeface="黑体" panose="02010609060101010101" charset="-122"/>
              <a:ea typeface="黑体" panose="02010609060101010101" charset="-122"/>
            </a:endParaRPr>
          </a:p>
        </p:txBody>
      </p:sp>
      <p:pic>
        <p:nvPicPr>
          <p:cNvPr id="38" name="图片 37" descr="house预测结果"/>
          <p:cNvPicPr>
            <a:picLocks noChangeAspect="1"/>
          </p:cNvPicPr>
          <p:nvPr>
            <p:custDataLst>
              <p:tags r:id="rId2"/>
            </p:custDataLst>
          </p:nvPr>
        </p:nvPicPr>
        <p:blipFill>
          <a:blip r:embed="rId3"/>
          <a:stretch>
            <a:fillRect/>
          </a:stretch>
        </p:blipFill>
        <p:spPr>
          <a:xfrm>
            <a:off x="405289" y="1987868"/>
            <a:ext cx="2291715" cy="1466374"/>
          </a:xfrm>
          <a:prstGeom prst="rect">
            <a:avLst/>
          </a:prstGeom>
        </p:spPr>
      </p:pic>
      <p:pic>
        <p:nvPicPr>
          <p:cNvPr id="39" name="图片 38" descr="ph1"/>
          <p:cNvPicPr>
            <a:picLocks noChangeAspect="1"/>
          </p:cNvPicPr>
          <p:nvPr>
            <p:custDataLst>
              <p:tags r:id="rId4"/>
            </p:custDataLst>
          </p:nvPr>
        </p:nvPicPr>
        <p:blipFill>
          <a:blip r:embed="rId5"/>
          <a:stretch>
            <a:fillRect/>
          </a:stretch>
        </p:blipFill>
        <p:spPr>
          <a:xfrm>
            <a:off x="6028849" y="1962150"/>
            <a:ext cx="2742724" cy="1694974"/>
          </a:xfrm>
          <a:prstGeom prst="rect">
            <a:avLst/>
          </a:prstGeom>
        </p:spPr>
      </p:pic>
      <p:pic>
        <p:nvPicPr>
          <p:cNvPr id="40" name="图片 39" descr="ph2"/>
          <p:cNvPicPr>
            <a:picLocks noChangeAspect="1"/>
          </p:cNvPicPr>
          <p:nvPr>
            <p:custDataLst>
              <p:tags r:id="rId6"/>
            </p:custDataLst>
          </p:nvPr>
        </p:nvPicPr>
        <p:blipFill>
          <a:blip r:embed="rId7"/>
          <a:stretch>
            <a:fillRect/>
          </a:stretch>
        </p:blipFill>
        <p:spPr>
          <a:xfrm>
            <a:off x="2938463" y="1992630"/>
            <a:ext cx="2848928" cy="1760696"/>
          </a:xfrm>
          <a:prstGeom prst="rect">
            <a:avLst/>
          </a:prstGeom>
        </p:spPr>
      </p:pic>
      <p:sp>
        <p:nvSpPr>
          <p:cNvPr id="41" name="文本框 40"/>
          <p:cNvSpPr txBox="1"/>
          <p:nvPr/>
        </p:nvSpPr>
        <p:spPr>
          <a:xfrm>
            <a:off x="315278" y="3905250"/>
            <a:ext cx="8456295" cy="1198880"/>
          </a:xfrm>
          <a:prstGeom prst="rect">
            <a:avLst/>
          </a:prstGeom>
        </p:spPr>
        <p:txBody>
          <a:bodyPr wrap="square">
            <a:spAutoFit/>
          </a:bodyPr>
          <a:lstStyle/>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残差时间序列图：图中显示了模型残差随时间的变化情况。</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残差值在零附近随机波动</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，没有显著的趋势或周期性，表明模型</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捕捉到了时间序列中的主要特征</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。虽然在部分时间点（例如 </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2010 </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年）出现了较大的波动，但整体残差表现相对稳定。</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自相关函数（</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ACF</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）：残差的自相关系数在所有滞后下</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基本落在 </a:t>
            </a:r>
            <a:r>
              <a:rPr lang="en-US" altLang="zh-CN"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95% </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置信区间（蓝色虚线）范围内</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，表明</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残差不存在显著的自相关性</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。结合 </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Ljung-Box </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检验结果，说明</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模型的残差接近白噪声</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，验证了模型的合理性。</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残差分布直方图：残差直方图显示残差的分布</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接近对称的正态分布</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，红色曲线为拟合的正态分布曲线。虽然尾部有少量偏离，但总体来看残差的分布与正态分布较为一致，这支持模型的假设，即误差项为正态分布。</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37"/>
          <p:cNvSpPr txBox="1"/>
          <p:nvPr/>
        </p:nvSpPr>
        <p:spPr>
          <a:xfrm>
            <a:off x="919007" y="173649"/>
            <a:ext cx="25920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预测结果与模型评估</a:t>
            </a:r>
            <a:endParaRPr lang="zh-CN" altLang="en-US" spc="300" dirty="0" smtClean="0">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grpSp>
        <p:nvGrpSpPr>
          <p:cNvPr id="25" name="组合 24"/>
          <p:cNvGrpSpPr/>
          <p:nvPr/>
        </p:nvGrpSpPr>
        <p:grpSpPr>
          <a:xfrm>
            <a:off x="458820" y="258462"/>
            <a:ext cx="391287" cy="204749"/>
            <a:chOff x="2789646" y="-737419"/>
            <a:chExt cx="926165" cy="484632"/>
          </a:xfrm>
        </p:grpSpPr>
        <p:sp>
          <p:nvSpPr>
            <p:cNvPr id="26" name="燕尾形 25"/>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27" name="燕尾形 26"/>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0" name="五边形 29"/>
          <p:cNvSpPr/>
          <p:nvPr/>
        </p:nvSpPr>
        <p:spPr>
          <a:xfrm>
            <a:off x="458629" y="701516"/>
            <a:ext cx="1524953" cy="3733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最后</a:t>
            </a:r>
            <a:r>
              <a:rPr lang="en-US"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个月预测结果</a:t>
            </a:r>
            <a:endPar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445294" y="1125855"/>
            <a:ext cx="6035993" cy="737235"/>
          </a:xfrm>
          <a:prstGeom prst="rect">
            <a:avLst/>
          </a:prstGeom>
          <a:noFill/>
        </p:spPr>
        <p:txBody>
          <a:bodyPr wrap="square" rtlCol="0">
            <a:spAutoFit/>
          </a:bodyPr>
          <a:lstStyle/>
          <a:p>
            <a:r>
              <a:rPr lang="zh-CN" altLang="en-US" sz="1050">
                <a:latin typeface="黑体" panose="02010609060101010101" charset="-122"/>
                <a:ea typeface="黑体" panose="02010609060101010101" charset="-122"/>
              </a:rPr>
              <a:t>图中展示了 unit 类型房产的历史平均价格（红色曲线）、预测值（蓝色曲线）和实际测试集值（绿色曲线），同样包含 95% 的置信区间（灰色阴影部分）。历史数据相比 house 类型波动更大，且在整体水平上较低。预测值与实际测试值的变化趋势接近，且多数测试值落在预测的置信区间范围内，说明模型在 unit 类型房产价格预测中表现稳定，能够合理反映市场趋势和价格变化。</a:t>
            </a:r>
            <a:endParaRPr lang="zh-CN" altLang="en-US" sz="1050">
              <a:latin typeface="黑体" panose="02010609060101010101" charset="-122"/>
              <a:ea typeface="黑体" panose="02010609060101010101" charset="-122"/>
            </a:endParaRPr>
          </a:p>
        </p:txBody>
      </p:sp>
      <p:pic>
        <p:nvPicPr>
          <p:cNvPr id="38" name="图片 37" descr="G:/university/大三上/统计与建模/submit/assets/unit预测结果.pngunit预测结果"/>
          <p:cNvPicPr>
            <a:picLocks noChangeAspect="1"/>
          </p:cNvPicPr>
          <p:nvPr>
            <p:custDataLst>
              <p:tags r:id="rId2"/>
            </p:custDataLst>
          </p:nvPr>
        </p:nvPicPr>
        <p:blipFill>
          <a:blip r:embed="rId3"/>
          <a:srcRect l="2014" r="2014"/>
          <a:stretch>
            <a:fillRect/>
          </a:stretch>
        </p:blipFill>
        <p:spPr>
          <a:xfrm>
            <a:off x="405289" y="1987868"/>
            <a:ext cx="2291715" cy="1466374"/>
          </a:xfrm>
          <a:prstGeom prst="rect">
            <a:avLst/>
          </a:prstGeom>
        </p:spPr>
      </p:pic>
      <p:pic>
        <p:nvPicPr>
          <p:cNvPr id="39" name="图片 38" descr="G:/university/大三上/统计与建模/submit/assets/pu1.pngpu1"/>
          <p:cNvPicPr>
            <a:picLocks noChangeAspect="1"/>
          </p:cNvPicPr>
          <p:nvPr>
            <p:custDataLst>
              <p:tags r:id="rId4"/>
            </p:custDataLst>
          </p:nvPr>
        </p:nvPicPr>
        <p:blipFill>
          <a:blip r:embed="rId5"/>
          <a:srcRect l="14" r="14"/>
          <a:stretch>
            <a:fillRect/>
          </a:stretch>
        </p:blipFill>
        <p:spPr>
          <a:xfrm>
            <a:off x="6028849" y="1962150"/>
            <a:ext cx="2742724" cy="1694974"/>
          </a:xfrm>
          <a:prstGeom prst="rect">
            <a:avLst/>
          </a:prstGeom>
        </p:spPr>
      </p:pic>
      <p:pic>
        <p:nvPicPr>
          <p:cNvPr id="40" name="图片 39" descr="G:/university/大三上/统计与建模/submit/assets/pu2.pngpu2"/>
          <p:cNvPicPr>
            <a:picLocks noChangeAspect="1"/>
          </p:cNvPicPr>
          <p:nvPr>
            <p:custDataLst>
              <p:tags r:id="rId6"/>
            </p:custDataLst>
          </p:nvPr>
        </p:nvPicPr>
        <p:blipFill>
          <a:blip r:embed="rId7"/>
          <a:srcRect l="14" r="14"/>
          <a:stretch>
            <a:fillRect/>
          </a:stretch>
        </p:blipFill>
        <p:spPr>
          <a:xfrm>
            <a:off x="2938463" y="1992630"/>
            <a:ext cx="2848928" cy="1760696"/>
          </a:xfrm>
          <a:prstGeom prst="rect">
            <a:avLst/>
          </a:prstGeom>
        </p:spPr>
      </p:pic>
      <p:sp>
        <p:nvSpPr>
          <p:cNvPr id="41" name="文本框 40"/>
          <p:cNvSpPr txBox="1"/>
          <p:nvPr/>
        </p:nvSpPr>
        <p:spPr>
          <a:xfrm>
            <a:off x="315278" y="3905250"/>
            <a:ext cx="8456295" cy="1198880"/>
          </a:xfrm>
          <a:prstGeom prst="rect">
            <a:avLst/>
          </a:prstGeom>
        </p:spPr>
        <p:txBody>
          <a:bodyPr wrap="square">
            <a:spAutoFit/>
          </a:bodyPr>
          <a:lstStyle/>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残差时间序列图：</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该图显示了残差值在时间上的变化。</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大部分残差波动集中在零附近，且没有明显的趋势或周期性</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，说明模型</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对数据的拟合较好</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。然而，在某些时间点（例如 209 年）存在显著的异常波动，可能是由于极端事件或噪声的影响。</a:t>
            </a:r>
            <a:endPar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自相关函数（</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ACF</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ACF 图用于检测残差序列中的自相关性。</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大多数滞后点的自相关系数都落在 95% 置信区间（蓝色虚线）范围内</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，表明残差</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基本没有显著的自相关性</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，进一步支持了模型的白噪声假设。</a:t>
            </a:r>
            <a:endPar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残差分布直方图：该图显示了残差的分布情况，并叠加了一条拟合的正态分布曲线。直方图的形状接近对称的钟形，表明残差符合正态分布假设。尽管尾部略有偏离，但整体分布特征良好。</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37"/>
          <p:cNvSpPr txBox="1"/>
          <p:nvPr/>
        </p:nvSpPr>
        <p:spPr>
          <a:xfrm>
            <a:off x="919007" y="173649"/>
            <a:ext cx="12585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其他数据</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25" name="组合 24"/>
          <p:cNvGrpSpPr/>
          <p:nvPr/>
        </p:nvGrpSpPr>
        <p:grpSpPr>
          <a:xfrm>
            <a:off x="458820" y="258462"/>
            <a:ext cx="391287" cy="204749"/>
            <a:chOff x="2789646" y="-737419"/>
            <a:chExt cx="926165" cy="484632"/>
          </a:xfrm>
        </p:grpSpPr>
        <p:sp>
          <p:nvSpPr>
            <p:cNvPr id="26" name="燕尾形 25"/>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27" name="燕尾形 26"/>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4" name="矩形 3"/>
          <p:cNvSpPr/>
          <p:nvPr>
            <p:custDataLst>
              <p:tags r:id="rId2"/>
            </p:custDataLst>
          </p:nvPr>
        </p:nvSpPr>
        <p:spPr>
          <a:xfrm>
            <a:off x="1473129" y="735431"/>
            <a:ext cx="3041725" cy="1994032"/>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350" spc="150">
              <a:solidFill>
                <a:schemeClr val="tx1"/>
              </a:solidFill>
            </a:endParaRPr>
          </a:p>
        </p:txBody>
      </p:sp>
      <p:sp>
        <p:nvSpPr>
          <p:cNvPr id="7" name="文本框 6"/>
          <p:cNvSpPr txBox="1"/>
          <p:nvPr>
            <p:custDataLst>
              <p:tags r:id="rId3"/>
            </p:custDataLst>
          </p:nvPr>
        </p:nvSpPr>
        <p:spPr>
          <a:xfrm>
            <a:off x="1546662" y="773739"/>
            <a:ext cx="2894464" cy="1931093"/>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buNone/>
            </a:pPr>
            <a:r>
              <a:rPr lang="zh-CN" altLang="en-US" sz="975" spc="60">
                <a:solidFill>
                  <a:schemeClr val="tx1">
                    <a:lumMod val="85000"/>
                    <a:lumOff val="15000"/>
                  </a:schemeClr>
                </a:solidFill>
                <a:latin typeface="微软雅黑" panose="020B0503020204020204" pitchFamily="34" charset="-122"/>
                <a:ea typeface="微软雅黑" panose="020B0503020204020204" pitchFamily="34" charset="-122"/>
              </a:rPr>
              <a:t>从柱状图可以看出，邮编为“2618”的区域平均价格最高，其次是“2603”、“2600”等区域，显示这些区域的房价较高且相对集中。第二部分的柱状堆叠图则展示了这些高价值区域中不同房产类型（house 和 unit）的分布比例。可以发现，绝大多数区域中 house 类型房产占比更高，而某些区域如“2612”显示 unit 的比例较大，反映了区域房产类型差异化的特点。</a:t>
            </a:r>
            <a:endParaRPr lang="zh-CN" altLang="en-US" sz="975" spc="6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剪去对角的矩形 7"/>
          <p:cNvSpPr/>
          <p:nvPr>
            <p:custDataLst>
              <p:tags r:id="rId4"/>
            </p:custDataLst>
          </p:nvPr>
        </p:nvSpPr>
        <p:spPr>
          <a:xfrm>
            <a:off x="422756" y="774942"/>
            <a:ext cx="888914" cy="889697"/>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文本框 18"/>
          <p:cNvSpPr txBox="1"/>
          <p:nvPr>
            <p:custDataLst>
              <p:tags r:id="rId5"/>
            </p:custDataLst>
          </p:nvPr>
        </p:nvSpPr>
        <p:spPr>
          <a:xfrm>
            <a:off x="495976" y="861506"/>
            <a:ext cx="742475" cy="716569"/>
          </a:xfrm>
          <a:prstGeom prst="rect">
            <a:avLst/>
          </a:prstGeom>
          <a:noFill/>
        </p:spPr>
        <p:txBody>
          <a:bodyPr vert="horz" wrap="square" lIns="68580" tIns="34290" rIns="68580" bIns="34290" rtlCol="0" anchor="t" anchorCtr="0">
            <a:normAutofit lnSpcReduction="10000"/>
          </a:bodyPr>
          <a:lstStyle/>
          <a:p>
            <a:pPr fontAlgn="auto">
              <a:lnSpc>
                <a:spcPct val="130000"/>
              </a:lnSpc>
            </a:pPr>
            <a:r>
              <a:rPr lang="en-US" altLang="zh-CN" sz="3300" b="1" spc="150" dirty="0">
                <a:solidFill>
                  <a:schemeClr val="lt1"/>
                </a:solidFill>
                <a:uFillTx/>
                <a:latin typeface="微软雅黑" panose="020B0503020204020204" pitchFamily="34" charset="-122"/>
                <a:ea typeface="微软雅黑" panose="020B0503020204020204" pitchFamily="34" charset="-122"/>
              </a:rPr>
              <a:t>01</a:t>
            </a:r>
            <a:endParaRPr lang="en-US" altLang="zh-CN" sz="3300" b="1" spc="150" dirty="0">
              <a:solidFill>
                <a:schemeClr val="lt1"/>
              </a:solidFill>
              <a:uFillTx/>
              <a:latin typeface="微软雅黑" panose="020B0503020204020204" pitchFamily="34" charset="-122"/>
              <a:ea typeface="微软雅黑" panose="020B0503020204020204" pitchFamily="34" charset="-122"/>
            </a:endParaRPr>
          </a:p>
        </p:txBody>
      </p:sp>
      <p:sp>
        <p:nvSpPr>
          <p:cNvPr id="23" name="矩形 22"/>
          <p:cNvSpPr/>
          <p:nvPr>
            <p:custDataLst>
              <p:tags r:id="rId6"/>
            </p:custDataLst>
          </p:nvPr>
        </p:nvSpPr>
        <p:spPr>
          <a:xfrm>
            <a:off x="1481622" y="2970430"/>
            <a:ext cx="3041725" cy="1994032"/>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350" spc="150">
              <a:solidFill>
                <a:schemeClr val="tx1"/>
              </a:solidFill>
            </a:endParaRPr>
          </a:p>
        </p:txBody>
      </p:sp>
      <p:sp>
        <p:nvSpPr>
          <p:cNvPr id="10" name="文本框 9"/>
          <p:cNvSpPr txBox="1"/>
          <p:nvPr>
            <p:custDataLst>
              <p:tags r:id="rId7"/>
            </p:custDataLst>
          </p:nvPr>
        </p:nvSpPr>
        <p:spPr>
          <a:xfrm>
            <a:off x="1555155" y="3008739"/>
            <a:ext cx="2894464" cy="1931093"/>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buNone/>
            </a:pPr>
            <a:r>
              <a:rPr lang="zh-CN" altLang="en-US" sz="975" spc="50">
                <a:solidFill>
                  <a:schemeClr val="tx1">
                    <a:lumMod val="85000"/>
                    <a:lumOff val="15000"/>
                  </a:schemeClr>
                </a:solidFill>
                <a:latin typeface="微软雅黑" panose="020B0503020204020204" pitchFamily="34" charset="-122"/>
                <a:ea typeface="微软雅黑" panose="020B0503020204020204" pitchFamily="34" charset="-122"/>
              </a:rPr>
              <a:t>总体来看，卧室数量越多，房产的平均价格越高，尤其是拥有4到5个卧室的房屋价格显著高于其他类型。而不同房产类型（house 和 unit）在各卧室数量段中均有分布，但 house 的价格普遍较高。下部分折线图展示了不同卧室数量房产价格的时间变化趋势。从中可以观察到，所有房产价格总体呈现上涨趋势，但卧室数量较多（如4和5卧室）的房产价格波动较大，同时也维持在更高的价格区间。</a:t>
            </a:r>
            <a:endParaRPr lang="zh-CN" altLang="en-US" sz="975" spc="5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剪去对角的矩形 10"/>
          <p:cNvSpPr/>
          <p:nvPr>
            <p:custDataLst>
              <p:tags r:id="rId8"/>
            </p:custDataLst>
          </p:nvPr>
        </p:nvSpPr>
        <p:spPr>
          <a:xfrm>
            <a:off x="431249" y="3009941"/>
            <a:ext cx="888914" cy="88969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2" name="文本框 11"/>
          <p:cNvSpPr txBox="1"/>
          <p:nvPr>
            <p:custDataLst>
              <p:tags r:id="rId9"/>
            </p:custDataLst>
          </p:nvPr>
        </p:nvSpPr>
        <p:spPr>
          <a:xfrm>
            <a:off x="504469" y="3096506"/>
            <a:ext cx="742475" cy="716569"/>
          </a:xfrm>
          <a:prstGeom prst="rect">
            <a:avLst/>
          </a:prstGeom>
          <a:noFill/>
        </p:spPr>
        <p:txBody>
          <a:bodyPr vert="horz" wrap="square" lIns="68580" tIns="34290" rIns="68580" bIns="34290" rtlCol="0" anchor="t" anchorCtr="0">
            <a:normAutofit lnSpcReduction="10000"/>
          </a:bodyPr>
          <a:lstStyle/>
          <a:p>
            <a:pPr fontAlgn="auto">
              <a:lnSpc>
                <a:spcPct val="130000"/>
              </a:lnSpc>
            </a:pPr>
            <a:r>
              <a:rPr lang="en-US" altLang="zh-CN" sz="3300" b="1" spc="150" dirty="0">
                <a:solidFill>
                  <a:schemeClr val="lt1"/>
                </a:solidFill>
                <a:uFillTx/>
                <a:latin typeface="微软雅黑" panose="020B0503020204020204" pitchFamily="34" charset="-122"/>
                <a:ea typeface="微软雅黑" panose="020B0503020204020204" pitchFamily="34" charset="-122"/>
              </a:rPr>
              <a:t>02</a:t>
            </a:r>
            <a:endParaRPr lang="en-US" altLang="zh-CN" sz="3300" b="1" spc="150" dirty="0">
              <a:solidFill>
                <a:schemeClr val="lt1"/>
              </a:solidFill>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0"/>
            </p:custDataLst>
          </p:nvPr>
        </p:nvPicPr>
        <p:blipFill rotWithShape="1">
          <a:blip r:embed="rId11"/>
          <a:srcRect/>
          <a:stretch>
            <a:fillRect/>
          </a:stretch>
        </p:blipFill>
        <p:spPr>
          <a:xfrm>
            <a:off x="5083493" y="735330"/>
            <a:ext cx="3227070" cy="1994059"/>
          </a:xfrm>
          <a:custGeom>
            <a:avLst/>
            <a:gdLst/>
            <a:ahLst/>
            <a:cxnLst>
              <a:cxn ang="3">
                <a:pos x="hc" y="t"/>
              </a:cxn>
              <a:cxn ang="cd2">
                <a:pos x="l" y="vc"/>
              </a:cxn>
              <a:cxn ang="cd4">
                <a:pos x="hc" y="b"/>
              </a:cxn>
              <a:cxn ang="0">
                <a:pos x="r" y="vc"/>
              </a:cxn>
            </a:cxnLst>
            <a:rect l="l" t="t" r="r" b="b"/>
            <a:pathLst>
              <a:path w="9360" h="3360">
                <a:moveTo>
                  <a:pt x="0" y="0"/>
                </a:moveTo>
                <a:lnTo>
                  <a:pt x="9360" y="0"/>
                </a:lnTo>
                <a:lnTo>
                  <a:pt x="9360" y="3360"/>
                </a:lnTo>
                <a:lnTo>
                  <a:pt x="0" y="3360"/>
                </a:lnTo>
                <a:lnTo>
                  <a:pt x="0" y="0"/>
                </a:lnTo>
                <a:close/>
              </a:path>
            </a:pathLst>
          </a:custGeom>
        </p:spPr>
      </p:pic>
      <p:pic>
        <p:nvPicPr>
          <p:cNvPr id="6" name="图片 5"/>
          <p:cNvPicPr>
            <a:picLocks noChangeAspect="1"/>
          </p:cNvPicPr>
          <p:nvPr>
            <p:custDataLst>
              <p:tags r:id="rId12"/>
            </p:custDataLst>
          </p:nvPr>
        </p:nvPicPr>
        <p:blipFill rotWithShape="1">
          <a:blip r:embed="rId13"/>
          <a:srcRect/>
          <a:stretch>
            <a:fillRect/>
          </a:stretch>
        </p:blipFill>
        <p:spPr>
          <a:xfrm>
            <a:off x="5083493" y="2970371"/>
            <a:ext cx="3227070" cy="1994059"/>
          </a:xfrm>
          <a:custGeom>
            <a:avLst/>
            <a:gdLst/>
            <a:ahLst/>
            <a:cxnLst>
              <a:cxn ang="3">
                <a:pos x="hc" y="t"/>
              </a:cxn>
              <a:cxn ang="cd2">
                <a:pos x="l" y="vc"/>
              </a:cxn>
              <a:cxn ang="cd4">
                <a:pos x="hc" y="b"/>
              </a:cxn>
              <a:cxn ang="0">
                <a:pos x="r" y="vc"/>
              </a:cxn>
            </a:cxnLst>
            <a:rect l="l" t="t" r="r" b="b"/>
            <a:pathLst>
              <a:path w="9360" h="3360">
                <a:moveTo>
                  <a:pt x="0" y="0"/>
                </a:moveTo>
                <a:lnTo>
                  <a:pt x="9360" y="0"/>
                </a:lnTo>
                <a:lnTo>
                  <a:pt x="9360" y="3360"/>
                </a:lnTo>
                <a:lnTo>
                  <a:pt x="0" y="3360"/>
                </a:lnTo>
                <a:lnTo>
                  <a:pt x="0" y="0"/>
                </a:lnTo>
                <a:close/>
              </a:path>
            </a:pathLst>
          </a:custGeom>
        </p:spPr>
      </p:pic>
      <mc:AlternateContent xmlns:mc="http://schemas.openxmlformats.org/markup-compatibility/2006" xmlns:p14="http://schemas.microsoft.com/office/powerpoint/2010/main">
        <mc:Choice Requires="p14">
          <p:contentPart r:id="rId14" p14:bwMode="auto">
            <p14:nvContentPartPr>
              <p14:cNvPr id="3" name="墨迹 2"/>
              <p14:cNvContentPartPr/>
              <p14:nvPr/>
            </p14:nvContentPartPr>
            <p14:xfrm>
              <a:off x="5087303" y="929640"/>
              <a:ext cx="79058" cy="255270"/>
            </p14:xfrm>
          </p:contentPart>
        </mc:Choice>
        <mc:Fallback xmlns="">
          <p:pic>
            <p:nvPicPr>
              <p:cNvPr id="3" name="墨迹 2"/>
            </p:nvPicPr>
            <p:blipFill>
              <a:blip r:embed="rId15"/>
            </p:blipFill>
            <p:spPr>
              <a:xfrm>
                <a:off x="5087303" y="929640"/>
                <a:ext cx="79058" cy="25527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5" name="墨迹 4"/>
              <p14:cNvContentPartPr/>
              <p14:nvPr/>
            </p14:nvContentPartPr>
            <p14:xfrm>
              <a:off x="5094446" y="3132296"/>
              <a:ext cx="71914" cy="243364"/>
            </p14:xfrm>
          </p:contentPart>
        </mc:Choice>
        <mc:Fallback xmlns="">
          <p:pic>
            <p:nvPicPr>
              <p:cNvPr id="5" name="墨迹 4"/>
            </p:nvPicPr>
            <p:blipFill>
              <a:blip r:embed="rId17"/>
            </p:blipFill>
            <p:spPr>
              <a:xfrm>
                <a:off x="5094446" y="3132296"/>
                <a:ext cx="71914" cy="243364"/>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4" name="矩形 3"/>
          <p:cNvSpPr/>
          <p:nvPr>
            <p:custDataLst>
              <p:tags r:id="rId2"/>
            </p:custDataLst>
          </p:nvPr>
        </p:nvSpPr>
        <p:spPr>
          <a:xfrm>
            <a:off x="458629" y="968693"/>
            <a:ext cx="2324100" cy="3395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050">
                <a:latin typeface="黑体" panose="02010609060101010101" charset="-122"/>
                <a:ea typeface="黑体" panose="02010609060101010101" charset="-122"/>
              </a:rPr>
              <a:t>House 聚焦高端市场与长期自住需求</a:t>
            </a:r>
            <a:endParaRPr sz="1050">
              <a:latin typeface="黑体" panose="02010609060101010101" charset="-122"/>
              <a:ea typeface="黑体" panose="02010609060101010101" charset="-122"/>
            </a:endParaRPr>
          </a:p>
          <a:p>
            <a:pPr algn="ctr"/>
            <a:r>
              <a:rPr sz="1050">
                <a:latin typeface="黑体" panose="02010609060101010101" charset="-122"/>
                <a:ea typeface="黑体" panose="02010609060101010101" charset="-122"/>
              </a:rPr>
              <a:t>Unit 主攻低价投资市场</a:t>
            </a:r>
            <a:endParaRPr sz="1050">
              <a:latin typeface="黑体" panose="02010609060101010101" charset="-122"/>
              <a:ea typeface="黑体" panose="02010609060101010101" charset="-122"/>
            </a:endParaRPr>
          </a:p>
        </p:txBody>
      </p:sp>
      <p:sp>
        <p:nvSpPr>
          <p:cNvPr id="11" name="矩形 10"/>
          <p:cNvSpPr/>
          <p:nvPr>
            <p:custDataLst>
              <p:tags r:id="rId3"/>
            </p:custDataLst>
          </p:nvPr>
        </p:nvSpPr>
        <p:spPr>
          <a:xfrm>
            <a:off x="4496753" y="968693"/>
            <a:ext cx="1587818" cy="339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050">
                <a:latin typeface="黑体" panose="02010609060101010101" charset="-122"/>
                <a:ea typeface="黑体" panose="02010609060101010101" charset="-122"/>
              </a:rPr>
              <a:t>根据区域差异推荐房型</a:t>
            </a:r>
            <a:endParaRPr lang="zh-CN" altLang="en-US" sz="1050" dirty="0" smtClean="0">
              <a:solidFill>
                <a:schemeClr val="bg1"/>
              </a:solidFill>
              <a:latin typeface="黑体" panose="02010609060101010101" charset="-122"/>
              <a:ea typeface="黑体" panose="02010609060101010101" charset="-122"/>
            </a:endParaRPr>
          </a:p>
        </p:txBody>
      </p:sp>
      <p:sp>
        <p:nvSpPr>
          <p:cNvPr id="12" name="矩形 11"/>
          <p:cNvSpPr/>
          <p:nvPr>
            <p:custDataLst>
              <p:tags r:id="rId4"/>
            </p:custDataLst>
          </p:nvPr>
        </p:nvSpPr>
        <p:spPr>
          <a:xfrm>
            <a:off x="458629" y="3411855"/>
            <a:ext cx="2324100" cy="34718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050">
                <a:latin typeface="黑体" panose="02010609060101010101" charset="-122"/>
                <a:ea typeface="黑体" panose="02010609060101010101" charset="-122"/>
              </a:rPr>
              <a:t>针对高价值区域的投资机会</a:t>
            </a:r>
            <a:endParaRPr sz="1050">
              <a:latin typeface="黑体" panose="02010609060101010101" charset="-122"/>
              <a:ea typeface="黑体" panose="02010609060101010101" charset="-122"/>
            </a:endParaRPr>
          </a:p>
        </p:txBody>
      </p:sp>
      <p:sp>
        <p:nvSpPr>
          <p:cNvPr id="13" name="矩形 12"/>
          <p:cNvSpPr/>
          <p:nvPr>
            <p:custDataLst>
              <p:tags r:id="rId5"/>
            </p:custDataLst>
          </p:nvPr>
        </p:nvSpPr>
        <p:spPr>
          <a:xfrm>
            <a:off x="4496714" y="3411870"/>
            <a:ext cx="1587276" cy="3472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bg1"/>
                </a:solidFill>
                <a:latin typeface="汉仪旗黑-55简" panose="00020600040101010101" charset="-128"/>
                <a:ea typeface="汉仪旗黑-55简" panose="00020600040101010101" charset="-128"/>
              </a:rPr>
              <a:t>房型与卧室数量的选择</a:t>
            </a:r>
            <a:endParaRPr lang="zh-CN" altLang="en-US" sz="1050" dirty="0" smtClean="0">
              <a:solidFill>
                <a:schemeClr val="bg1"/>
              </a:solidFill>
              <a:latin typeface="汉仪旗黑-55简" panose="00020600040101010101" charset="-128"/>
              <a:ea typeface="汉仪旗黑-55简" panose="00020600040101010101" charset="-128"/>
            </a:endParaRPr>
          </a:p>
        </p:txBody>
      </p:sp>
      <p:sp>
        <p:nvSpPr>
          <p:cNvPr id="3" name="文本框 37"/>
          <p:cNvSpPr txBox="1"/>
          <p:nvPr/>
        </p:nvSpPr>
        <p:spPr>
          <a:xfrm>
            <a:off x="919007" y="173649"/>
            <a:ext cx="15252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结论与建议</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sp>
        <p:nvSpPr>
          <p:cNvPr id="17" name="文本框 16"/>
          <p:cNvSpPr txBox="1"/>
          <p:nvPr/>
        </p:nvSpPr>
        <p:spPr>
          <a:xfrm>
            <a:off x="458629" y="1389221"/>
            <a:ext cx="3589496" cy="1583531"/>
          </a:xfrm>
          <a:prstGeom prst="rect">
            <a:avLst/>
          </a:prstGeom>
          <a:noFill/>
        </p:spPr>
        <p:txBody>
          <a:bodyPr wrap="square" rtlCol="0" anchor="t">
            <a:noAutofit/>
          </a:bodyPr>
          <a:lstStyle/>
          <a:p>
            <a:pPr marL="171450" lvl="0" indent="-171450">
              <a:buFont typeface="Arial" panose="020B0604020202020204" pitchFamily="34" charset="0"/>
              <a:buChar char="•"/>
            </a:pPr>
            <a:r>
              <a:rPr lang="zh-CN" altLang="en-US" sz="900"/>
              <a:t>House 类型房产价格普遍较高，适合定位于高端市场或满足长期自住需求的客户。房产中介可以将 House 的核心优势（如更大的居住面积、更好的私密性、独立庭院等）作为宣传重点，吸引注重生活品质的家庭购房者。同时，对于高价值区域的 House，可以推荐作为长期投资的优质选择，因其增值潜力较大。</a:t>
            </a:r>
            <a:endParaRPr lang="zh-CN" altLang="en-US" sz="900"/>
          </a:p>
          <a:p>
            <a:pPr marL="171450" lvl="0" indent="-171450">
              <a:buFont typeface="Arial" panose="020B0604020202020204" pitchFamily="34" charset="0"/>
              <a:buChar char="•"/>
            </a:pPr>
            <a:endParaRPr lang="zh-CN" altLang="en-US" sz="900"/>
          </a:p>
          <a:p>
            <a:pPr marL="171450" lvl="0" indent="-171450">
              <a:buFont typeface="Arial" panose="020B0604020202020204" pitchFamily="34" charset="0"/>
              <a:buChar char="•"/>
            </a:pPr>
            <a:r>
              <a:rPr lang="zh-CN" altLang="en-US" sz="900"/>
              <a:t>Unit 类型房产价格相对较低，适合年轻人、小型家庭或投资者购买。房产中介可以将 Unit 的便利性（如靠近交通枢纽、商业中心）、较低的维护成本，以及稳定的租赁需求作为卖点吸引客户。此外，购房者如果关注租金回报率，可以重点考虑热门区域的 Unit 作为投资组合的一部分。</a:t>
            </a:r>
            <a:endParaRPr lang="zh-CN" altLang="en-US" sz="900"/>
          </a:p>
        </p:txBody>
      </p:sp>
      <p:sp>
        <p:nvSpPr>
          <p:cNvPr id="18" name="文本框 17"/>
          <p:cNvSpPr txBox="1"/>
          <p:nvPr/>
        </p:nvSpPr>
        <p:spPr>
          <a:xfrm>
            <a:off x="4496714" y="1389458"/>
            <a:ext cx="4180309" cy="622459"/>
          </a:xfrm>
          <a:prstGeom prst="rect">
            <a:avLst/>
          </a:prstGeom>
          <a:noFill/>
        </p:spPr>
        <p:txBody>
          <a:bodyPr wrap="square" rtlCol="0" anchor="t">
            <a:noAutofit/>
          </a:bodyPr>
          <a:lstStyle/>
          <a:p>
            <a:pPr lvl="0" indent="0">
              <a:buNone/>
            </a:pPr>
            <a:r>
              <a:rPr lang="zh-CN" altLang="en-US" sz="900"/>
              <a:t>在郊区或地广人稀的区域，House 往往更符合市场需求，因其提供更多居住空间和更好的生活品质；而在市区或商业密集区，Unit 更受欢迎，因其价格低且交通便利。因此，房产中介在推广时应根据区域特点进行精准推荐，例如在市区优先推广 Unit，而在郊区重点宣传 House。</a:t>
            </a:r>
            <a:endParaRPr lang="zh-CN" altLang="en-US" sz="900"/>
          </a:p>
        </p:txBody>
      </p:sp>
      <p:sp>
        <p:nvSpPr>
          <p:cNvPr id="22" name="文本框 21"/>
          <p:cNvSpPr txBox="1"/>
          <p:nvPr/>
        </p:nvSpPr>
        <p:spPr>
          <a:xfrm>
            <a:off x="458784" y="3779536"/>
            <a:ext cx="3589658" cy="1176338"/>
          </a:xfrm>
          <a:prstGeom prst="rect">
            <a:avLst/>
          </a:prstGeom>
          <a:noFill/>
        </p:spPr>
        <p:txBody>
          <a:bodyPr wrap="square" rtlCol="0" anchor="t">
            <a:noAutofit/>
          </a:bodyPr>
          <a:lstStyle/>
          <a:p>
            <a:pPr lvl="0" indent="0">
              <a:buNone/>
            </a:pPr>
            <a:r>
              <a:rPr sz="900"/>
              <a:t>从邮政编码的高价值区域分析中可以看出，房价较高的区域集中在特定邮政编码，例如`2618`、`2603`等。这些区域可能由于良好的地理位置或高需求而保持较高的房价水平。因此，房产中介可以优先在这些区域集中资源，例如推广高端房产项目或吸引高净值客户群体。购房者则需要根据自身预算，考虑是否在这些区域进行投资，特别是在这些区域房价稳定增长的情况下。</a:t>
            </a:r>
            <a:endParaRPr sz="900"/>
          </a:p>
        </p:txBody>
      </p:sp>
      <p:sp>
        <p:nvSpPr>
          <p:cNvPr id="23" name="文本框 22"/>
          <p:cNvSpPr txBox="1"/>
          <p:nvPr/>
        </p:nvSpPr>
        <p:spPr>
          <a:xfrm>
            <a:off x="4496714" y="3895233"/>
            <a:ext cx="4180346" cy="483870"/>
          </a:xfrm>
          <a:prstGeom prst="rect">
            <a:avLst/>
          </a:prstGeom>
          <a:noFill/>
        </p:spPr>
        <p:txBody>
          <a:bodyPr wrap="square" rtlCol="0" anchor="t">
            <a:noAutofit/>
          </a:bodyPr>
          <a:lstStyle/>
          <a:p>
            <a:r>
              <a:rPr sz="900"/>
              <a:t>对于卧室数量的分析表明，卧室较多（如4-5间）的房产通常价格较高，但在某些区域或房型中，其价格涨幅可能趋于平缓。如果购房者注重性价比，选择卧室数量适中的房型（如3间）可能会是更好的选择。而房产中介可以通过分析区域内需求，推荐符合购房者预算和需求的房型，优化房产匹配。</a:t>
            </a:r>
            <a:endParaRPr sz="9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汉仪雅酷黑 75W" panose="020B0804020202020204" charset="-122"/>
              <a:ea typeface="汉仪雅酷黑 75W" panose="020B0804020202020204" charset="-122"/>
            </a:endParaRPr>
          </a:p>
        </p:txBody>
      </p:sp>
      <p:sp>
        <p:nvSpPr>
          <p:cNvPr id="10" name="文本框 9"/>
          <p:cNvSpPr txBox="1"/>
          <p:nvPr/>
        </p:nvSpPr>
        <p:spPr>
          <a:xfrm>
            <a:off x="977975" y="211910"/>
            <a:ext cx="1442203" cy="299085"/>
          </a:xfrm>
          <a:prstGeom prst="rect">
            <a:avLst/>
          </a:prstGeom>
          <a:noFill/>
        </p:spPr>
        <p:txBody>
          <a:bodyPr wrap="square" rtlCol="0">
            <a:spAutoFit/>
          </a:bodyPr>
          <a:lstStyle/>
          <a:p>
            <a:r>
              <a:rPr lang="zh-CN" altLang="en-US" sz="1350" b="1" dirty="0">
                <a:latin typeface="微软雅黑" panose="020B0503020204020204" pitchFamily="34" charset="-122"/>
                <a:ea typeface="微软雅黑" panose="020B0503020204020204" pitchFamily="34" charset="-122"/>
              </a:rPr>
              <a:t>项目背景</a:t>
            </a:r>
            <a:endParaRPr lang="zh-CN" altLang="en-US" sz="135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21840" y="840621"/>
            <a:ext cx="7049111" cy="2095682"/>
          </a:xfrm>
          <a:prstGeom prst="rect">
            <a:avLst/>
          </a:prstGeom>
        </p:spPr>
      </p:pic>
      <p:pic>
        <p:nvPicPr>
          <p:cNvPr id="3" name="图片 2"/>
          <p:cNvPicPr>
            <a:picLocks noChangeAspect="1"/>
          </p:cNvPicPr>
          <p:nvPr/>
        </p:nvPicPr>
        <p:blipFill>
          <a:blip r:embed="rId3"/>
          <a:stretch>
            <a:fillRect/>
          </a:stretch>
        </p:blipFill>
        <p:spPr>
          <a:xfrm>
            <a:off x="2333431" y="3037721"/>
            <a:ext cx="4477138" cy="19318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 name="文本框 37"/>
          <p:cNvSpPr txBox="1"/>
          <p:nvPr/>
        </p:nvSpPr>
        <p:spPr>
          <a:xfrm>
            <a:off x="919007" y="173649"/>
            <a:ext cx="12585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存在不足</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cxnSp>
        <p:nvCxnSpPr>
          <p:cNvPr id="2" name="直接连接符 1"/>
          <p:cNvCxnSpPr/>
          <p:nvPr>
            <p:custDataLst>
              <p:tags r:id="rId2"/>
            </p:custDataLst>
          </p:nvPr>
        </p:nvCxnSpPr>
        <p:spPr>
          <a:xfrm flipH="1">
            <a:off x="652939" y="1279684"/>
            <a:ext cx="3810" cy="178890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3"/>
            </p:custDataLst>
          </p:nvPr>
        </p:nvCxnSpPr>
        <p:spPr>
          <a:xfrm flipH="1" flipV="1">
            <a:off x="2113598" y="2751296"/>
            <a:ext cx="1429" cy="1788908"/>
          </a:xfrm>
          <a:prstGeom prst="line">
            <a:avLst/>
          </a:prstGeom>
          <a:ln w="25400">
            <a:gradFill>
              <a:gsLst>
                <a:gs pos="17000">
                  <a:schemeClr val="accent2">
                    <a:alpha val="0"/>
                  </a:schemeClr>
                </a:gs>
                <a:gs pos="61000">
                  <a:schemeClr val="accent2">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4"/>
            </p:custDataLst>
          </p:nvPr>
        </p:nvCxnSpPr>
        <p:spPr>
          <a:xfrm flipH="1">
            <a:off x="3534251" y="1279684"/>
            <a:ext cx="3810" cy="178890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5"/>
            </p:custDataLst>
          </p:nvPr>
        </p:nvCxnSpPr>
        <p:spPr>
          <a:xfrm flipH="1">
            <a:off x="6411754" y="1279684"/>
            <a:ext cx="3810" cy="178890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6"/>
            </p:custDataLst>
          </p:nvPr>
        </p:nvCxnSpPr>
        <p:spPr>
          <a:xfrm flipH="1" flipV="1">
            <a:off x="4991100" y="2751296"/>
            <a:ext cx="1429" cy="1788908"/>
          </a:xfrm>
          <a:prstGeom prst="line">
            <a:avLst/>
          </a:prstGeom>
          <a:ln w="25400">
            <a:gradFill>
              <a:gsLst>
                <a:gs pos="17000">
                  <a:schemeClr val="accent2">
                    <a:alpha val="0"/>
                  </a:schemeClr>
                </a:gs>
                <a:gs pos="61000">
                  <a:schemeClr val="accent2">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sp>
        <p:nvSpPr>
          <p:cNvPr id="9" name="五边形 8"/>
          <p:cNvSpPr/>
          <p:nvPr>
            <p:custDataLst>
              <p:tags r:id="rId7"/>
            </p:custDataLst>
          </p:nvPr>
        </p:nvSpPr>
        <p:spPr>
          <a:xfrm>
            <a:off x="522446" y="2729865"/>
            <a:ext cx="8100060" cy="372395"/>
          </a:xfrm>
          <a:prstGeom prst="homePlate">
            <a:avLst/>
          </a:prstGeom>
          <a:solidFill>
            <a:schemeClr val="accent1"/>
          </a:solidFill>
          <a:ln w="19050">
            <a:gradFill>
              <a:gsLst>
                <a:gs pos="20000">
                  <a:schemeClr val="accent1">
                    <a:alpha val="0"/>
                  </a:schemeClr>
                </a:gs>
                <a:gs pos="90000">
                  <a:schemeClr val="accent1">
                    <a:alpha val="100000"/>
                  </a:schemeClr>
                </a:gs>
              </a:gsLst>
              <a:lin ang="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sz="1350">
              <a:solidFill>
                <a:schemeClr val="lt1"/>
              </a:solidFill>
              <a:sym typeface="+mn-ea"/>
            </a:endParaRPr>
          </a:p>
        </p:txBody>
      </p:sp>
      <p:cxnSp>
        <p:nvCxnSpPr>
          <p:cNvPr id="25" name="直接箭头连接符 24"/>
          <p:cNvCxnSpPr/>
          <p:nvPr>
            <p:custDataLst>
              <p:tags r:id="rId8"/>
            </p:custDataLst>
          </p:nvPr>
        </p:nvCxnSpPr>
        <p:spPr>
          <a:xfrm>
            <a:off x="522446" y="2916079"/>
            <a:ext cx="7927181"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9"/>
            </p:custDataLst>
          </p:nvPr>
        </p:nvSpPr>
        <p:spPr>
          <a:xfrm>
            <a:off x="756285" y="1754505"/>
            <a:ext cx="2683669" cy="782955"/>
          </a:xfrm>
          <a:prstGeom prst="rect">
            <a:avLst/>
          </a:prstGeom>
          <a:noFill/>
        </p:spPr>
        <p:txBody>
          <a:bodyPr wrap="square" lIns="0" tIns="0" rIns="0" bIns="0" rtlCol="0" anchor="t" anchorCtr="0">
            <a:noAutofit/>
          </a:bodyPr>
          <a:lstStyle/>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目前模型仅基于时间序列数据构建，未考虑影响房价的关键外部因素（如政策变动、利率、经济增长、人口迁移等），这可能导致模型在面对实际市场波动时失去鲁棒性。</a:t>
            </a:r>
            <a:endParaRPr lang="zh-CN" altLang="en-US" sz="1050" dirty="0">
              <a:solidFill>
                <a:schemeClr val="tx1">
                  <a:lumMod val="85000"/>
                  <a:lumOff val="15000"/>
                </a:schemeClr>
              </a:solidFill>
              <a:latin typeface="+mn-ea"/>
              <a:cs typeface="+mn-ea"/>
            </a:endParaRPr>
          </a:p>
        </p:txBody>
      </p:sp>
      <p:sp>
        <p:nvSpPr>
          <p:cNvPr id="15" name="流程图: 延期 14"/>
          <p:cNvSpPr/>
          <p:nvPr>
            <p:custDataLst>
              <p:tags r:id="rId10"/>
            </p:custDataLst>
          </p:nvPr>
        </p:nvSpPr>
        <p:spPr>
          <a:xfrm>
            <a:off x="656749" y="1280636"/>
            <a:ext cx="356400" cy="380699"/>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1350" b="1">
                <a:solidFill>
                  <a:srgbClr val="FFFFFF"/>
                </a:solidFill>
                <a:effectLst>
                  <a:outerShdw blurRad="50800" dist="38100" dir="5400000" algn="t" rotWithShape="0">
                    <a:schemeClr val="accent1">
                      <a:lumMod val="75000"/>
                      <a:alpha val="40000"/>
                    </a:schemeClr>
                  </a:outerShdw>
                </a:effectLst>
                <a:latin typeface="+mn-ea"/>
                <a:cs typeface="+mn-ea"/>
                <a:sym typeface="+mn-ea"/>
              </a:rPr>
              <a:t>01</a:t>
            </a:r>
            <a:endParaRPr lang="en-US" altLang="zh-CN" sz="1350"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16" name="矩形 15"/>
          <p:cNvSpPr/>
          <p:nvPr>
            <p:custDataLst>
              <p:tags r:id="rId11"/>
            </p:custDataLst>
          </p:nvPr>
        </p:nvSpPr>
        <p:spPr>
          <a:xfrm>
            <a:off x="1169670" y="1330643"/>
            <a:ext cx="2265521" cy="289084"/>
          </a:xfrm>
          <a:prstGeom prst="rect">
            <a:avLst/>
          </a:prstGeom>
          <a:noFill/>
        </p:spPr>
        <p:txBody>
          <a:bodyPr wrap="square" lIns="0" tIns="0" rIns="0" bIns="0" rtlCol="0" anchor="ctr" anchorCtr="0">
            <a:noAutofit/>
          </a:bodyPr>
          <a:lstStyle/>
          <a:p>
            <a:pPr>
              <a:spcBef>
                <a:spcPct val="0"/>
              </a:spcBef>
              <a:spcAft>
                <a:spcPct val="0"/>
              </a:spcAft>
            </a:pPr>
            <a:r>
              <a:rPr lang="zh-CN" altLang="en-US" sz="1500" b="1" dirty="0">
                <a:solidFill>
                  <a:schemeClr val="accent1"/>
                </a:solidFill>
                <a:latin typeface="+mn-ea"/>
                <a:cs typeface="+mn-ea"/>
              </a:rPr>
              <a:t>外部影响因素未纳入建模</a:t>
            </a:r>
            <a:endParaRPr lang="zh-CN" altLang="en-US" sz="1500" b="1" dirty="0">
              <a:solidFill>
                <a:schemeClr val="accent1"/>
              </a:solidFill>
              <a:latin typeface="+mn-ea"/>
              <a:cs typeface="+mn-ea"/>
            </a:endParaRPr>
          </a:p>
        </p:txBody>
      </p:sp>
      <p:sp>
        <p:nvSpPr>
          <p:cNvPr id="28" name="椭圆 27"/>
          <p:cNvSpPr/>
          <p:nvPr>
            <p:custDataLst>
              <p:tags r:id="rId12"/>
            </p:custDataLst>
          </p:nvPr>
        </p:nvSpPr>
        <p:spPr>
          <a:xfrm>
            <a:off x="612934" y="2887504"/>
            <a:ext cx="70200" cy="70992"/>
          </a:xfrm>
          <a:prstGeom prst="ellipse">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350">
              <a:solidFill>
                <a:schemeClr val="lt1"/>
              </a:solidFill>
              <a:cs typeface="微软雅黑" panose="020B0503020204020204" pitchFamily="34" charset="-122"/>
            </a:endParaRPr>
          </a:p>
        </p:txBody>
      </p:sp>
      <p:sp>
        <p:nvSpPr>
          <p:cNvPr id="29" name="椭圆 28"/>
          <p:cNvSpPr/>
          <p:nvPr>
            <p:custDataLst>
              <p:tags r:id="rId13"/>
            </p:custDataLst>
          </p:nvPr>
        </p:nvSpPr>
        <p:spPr>
          <a:xfrm>
            <a:off x="2073593" y="2887504"/>
            <a:ext cx="70200" cy="70992"/>
          </a:xfrm>
          <a:prstGeom prst="ellipse">
            <a:avLst/>
          </a:prstGeom>
          <a:solidFill>
            <a:schemeClr val="accent2">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350">
              <a:solidFill>
                <a:schemeClr val="lt1"/>
              </a:solidFill>
              <a:cs typeface="微软雅黑" panose="020B0503020204020204" pitchFamily="34" charset="-122"/>
            </a:endParaRPr>
          </a:p>
        </p:txBody>
      </p:sp>
      <p:sp>
        <p:nvSpPr>
          <p:cNvPr id="19" name="矩形 18"/>
          <p:cNvSpPr/>
          <p:nvPr>
            <p:custDataLst>
              <p:tags r:id="rId14"/>
            </p:custDataLst>
          </p:nvPr>
        </p:nvSpPr>
        <p:spPr>
          <a:xfrm>
            <a:off x="2212658" y="3232785"/>
            <a:ext cx="2613184" cy="860108"/>
          </a:xfrm>
          <a:prstGeom prst="rect">
            <a:avLst/>
          </a:prstGeom>
          <a:noFill/>
        </p:spPr>
        <p:txBody>
          <a:bodyPr wrap="square" lIns="0" tIns="0" rIns="0" bIns="0" rtlCol="0" anchor="b" anchorCtr="0">
            <a:noAutofit/>
          </a:bodyPr>
          <a:lstStyle/>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ARIMA模型假设时间序列具有线性特性，而实际房价可能存在复杂的非线性规律，例如周期性变化、突发事件等，这些复杂模式未能被捕捉。</a:t>
            </a:r>
            <a:endParaRPr lang="zh-CN" altLang="en-US" sz="1050" dirty="0">
              <a:solidFill>
                <a:schemeClr val="tx1">
                  <a:lumMod val="85000"/>
                  <a:lumOff val="15000"/>
                </a:schemeClr>
              </a:solidFill>
              <a:latin typeface="+mn-ea"/>
              <a:cs typeface="+mn-ea"/>
            </a:endParaRPr>
          </a:p>
        </p:txBody>
      </p:sp>
      <p:sp>
        <p:nvSpPr>
          <p:cNvPr id="42" name="流程图: 延期 41"/>
          <p:cNvSpPr/>
          <p:nvPr>
            <p:custDataLst>
              <p:tags r:id="rId15"/>
            </p:custDataLst>
          </p:nvPr>
        </p:nvSpPr>
        <p:spPr>
          <a:xfrm>
            <a:off x="2124075" y="4160996"/>
            <a:ext cx="356400" cy="380699"/>
          </a:xfrm>
          <a:prstGeom prst="flowChartDelay">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2">
                      <a:lumMod val="75000"/>
                      <a:alpha val="40000"/>
                    </a:schemeClr>
                  </a:outerShdw>
                </a:effectLst>
                <a:latin typeface="+mn-ea"/>
                <a:cs typeface="+mn-ea"/>
                <a:sym typeface="+mn-ea"/>
              </a:rPr>
              <a:t>02</a:t>
            </a:r>
            <a:endParaRPr lang="en-US" altLang="zh-CN" sz="1350" b="1" dirty="0">
              <a:solidFill>
                <a:srgbClr val="FFFFFF"/>
              </a:solidFill>
              <a:effectLst>
                <a:outerShdw blurRad="50800" dist="38100" dir="5400000" algn="t" rotWithShape="0">
                  <a:schemeClr val="accent2">
                    <a:lumMod val="75000"/>
                    <a:alpha val="40000"/>
                  </a:schemeClr>
                </a:outerShdw>
              </a:effectLst>
              <a:latin typeface="+mn-ea"/>
              <a:cs typeface="+mn-ea"/>
              <a:sym typeface="+mn-ea"/>
            </a:endParaRPr>
          </a:p>
        </p:txBody>
      </p:sp>
      <p:sp>
        <p:nvSpPr>
          <p:cNvPr id="20" name="矩形 19"/>
          <p:cNvSpPr/>
          <p:nvPr>
            <p:custDataLst>
              <p:tags r:id="rId16"/>
            </p:custDataLst>
          </p:nvPr>
        </p:nvSpPr>
        <p:spPr>
          <a:xfrm>
            <a:off x="2637949" y="4207669"/>
            <a:ext cx="1583294" cy="301403"/>
          </a:xfrm>
          <a:prstGeom prst="rect">
            <a:avLst/>
          </a:prstGeom>
          <a:noFill/>
        </p:spPr>
        <p:txBody>
          <a:bodyPr wrap="square" lIns="0" tIns="0" rIns="0" bIns="0" rtlCol="0" anchor="ctr" anchorCtr="0">
            <a:noAutofit/>
          </a:bodyPr>
          <a:lstStyle/>
          <a:p>
            <a:pPr>
              <a:spcBef>
                <a:spcPct val="0"/>
              </a:spcBef>
              <a:spcAft>
                <a:spcPct val="0"/>
              </a:spcAft>
            </a:pPr>
            <a:r>
              <a:rPr lang="zh-CN" altLang="en-US" sz="1500" b="1" dirty="0">
                <a:solidFill>
                  <a:schemeClr val="accent2"/>
                </a:solidFill>
                <a:latin typeface="+mn-ea"/>
                <a:cs typeface="+mn-ea"/>
              </a:rPr>
              <a:t>过于依赖线性假设</a:t>
            </a:r>
            <a:endParaRPr lang="zh-CN" altLang="en-US" sz="1500" b="1" dirty="0">
              <a:solidFill>
                <a:schemeClr val="accent2"/>
              </a:solidFill>
              <a:latin typeface="+mn-ea"/>
              <a:cs typeface="+mn-ea"/>
            </a:endParaRPr>
          </a:p>
        </p:txBody>
      </p:sp>
      <p:sp>
        <p:nvSpPr>
          <p:cNvPr id="21" name="流程图: 延期 20"/>
          <p:cNvSpPr/>
          <p:nvPr>
            <p:custDataLst>
              <p:tags r:id="rId17"/>
            </p:custDataLst>
          </p:nvPr>
        </p:nvSpPr>
        <p:spPr>
          <a:xfrm>
            <a:off x="3538061" y="1279208"/>
            <a:ext cx="356400" cy="380699"/>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1">
                      <a:lumMod val="75000"/>
                      <a:alpha val="40000"/>
                    </a:schemeClr>
                  </a:outerShdw>
                </a:effectLst>
                <a:latin typeface="+mn-ea"/>
                <a:cs typeface="+mn-ea"/>
                <a:sym typeface="+mn-ea"/>
              </a:rPr>
              <a:t>03</a:t>
            </a:r>
            <a:endParaRPr lang="en-US" altLang="zh-CN" sz="1350"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26" name="矩形 25"/>
          <p:cNvSpPr/>
          <p:nvPr>
            <p:custDataLst>
              <p:tags r:id="rId18"/>
            </p:custDataLst>
          </p:nvPr>
        </p:nvSpPr>
        <p:spPr>
          <a:xfrm>
            <a:off x="3637598" y="1758315"/>
            <a:ext cx="2470309" cy="782955"/>
          </a:xfrm>
          <a:prstGeom prst="rect">
            <a:avLst/>
          </a:prstGeom>
          <a:noFill/>
        </p:spPr>
        <p:txBody>
          <a:bodyPr wrap="square" lIns="0" tIns="0" rIns="0" bIns="0" rtlCol="0" anchor="t" anchorCtr="0">
            <a:noAutofit/>
          </a:bodyPr>
          <a:lstStyle/>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尽管使用了SARIMA模型处理季节性，但从结果来看，季节性波动未被完全捕捉，特别是在某些特定月份的价格波动上，预测误差较大。</a:t>
            </a:r>
            <a:endParaRPr lang="zh-CN" altLang="en-US" sz="1050" dirty="0">
              <a:solidFill>
                <a:schemeClr val="tx1">
                  <a:lumMod val="85000"/>
                  <a:lumOff val="15000"/>
                </a:schemeClr>
              </a:solidFill>
              <a:latin typeface="+mn-ea"/>
              <a:cs typeface="+mn-ea"/>
            </a:endParaRPr>
          </a:p>
        </p:txBody>
      </p:sp>
      <p:sp>
        <p:nvSpPr>
          <p:cNvPr id="30" name="矩形 29"/>
          <p:cNvSpPr/>
          <p:nvPr>
            <p:custDataLst>
              <p:tags r:id="rId19"/>
            </p:custDataLst>
          </p:nvPr>
        </p:nvSpPr>
        <p:spPr>
          <a:xfrm>
            <a:off x="4050983" y="1324451"/>
            <a:ext cx="2016443" cy="289084"/>
          </a:xfrm>
          <a:prstGeom prst="rect">
            <a:avLst/>
          </a:prstGeom>
          <a:noFill/>
        </p:spPr>
        <p:txBody>
          <a:bodyPr wrap="square" lIns="0" tIns="0" rIns="0" bIns="0" rtlCol="0" anchor="ctr" anchorCtr="0">
            <a:noAutofit/>
          </a:bodyPr>
          <a:lstStyle/>
          <a:p>
            <a:pPr>
              <a:spcBef>
                <a:spcPct val="0"/>
              </a:spcBef>
              <a:spcAft>
                <a:spcPct val="0"/>
              </a:spcAft>
            </a:pPr>
            <a:r>
              <a:rPr lang="zh-CN" altLang="en-US" sz="1500" b="1" dirty="0">
                <a:solidFill>
                  <a:schemeClr val="accent1"/>
                </a:solidFill>
                <a:latin typeface="+mn-ea"/>
                <a:cs typeface="+mn-ea"/>
              </a:rPr>
              <a:t>季节性特征捕捉不充分</a:t>
            </a:r>
            <a:endParaRPr lang="zh-CN" altLang="en-US" sz="1500" b="1" dirty="0">
              <a:solidFill>
                <a:schemeClr val="accent1"/>
              </a:solidFill>
              <a:latin typeface="+mn-ea"/>
              <a:cs typeface="+mn-ea"/>
            </a:endParaRPr>
          </a:p>
        </p:txBody>
      </p:sp>
      <p:sp>
        <p:nvSpPr>
          <p:cNvPr id="32" name="椭圆 31"/>
          <p:cNvSpPr/>
          <p:nvPr>
            <p:custDataLst>
              <p:tags r:id="rId20"/>
            </p:custDataLst>
          </p:nvPr>
        </p:nvSpPr>
        <p:spPr>
          <a:xfrm>
            <a:off x="3512344" y="2887504"/>
            <a:ext cx="70200" cy="70992"/>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350">
              <a:solidFill>
                <a:schemeClr val="lt1"/>
              </a:solidFill>
              <a:cs typeface="微软雅黑" panose="020B0503020204020204" pitchFamily="34" charset="-122"/>
            </a:endParaRPr>
          </a:p>
        </p:txBody>
      </p:sp>
      <p:sp>
        <p:nvSpPr>
          <p:cNvPr id="33" name="矩形 32"/>
          <p:cNvSpPr/>
          <p:nvPr>
            <p:custDataLst>
              <p:tags r:id="rId21"/>
            </p:custDataLst>
          </p:nvPr>
        </p:nvSpPr>
        <p:spPr>
          <a:xfrm>
            <a:off x="6515100" y="1758315"/>
            <a:ext cx="2176939" cy="782955"/>
          </a:xfrm>
          <a:prstGeom prst="rect">
            <a:avLst/>
          </a:prstGeom>
          <a:noFill/>
        </p:spPr>
        <p:txBody>
          <a:bodyPr wrap="square" lIns="0" tIns="0" rIns="0" bIns="0" rtlCol="0" anchor="t" anchorCtr="0">
            <a:noAutofit/>
          </a:bodyPr>
          <a:lstStyle/>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训练数据和测试数据可能在时间上具有不同的特性（如政策或市场环境的变化），可能影响模型在测试数据上的预测性能。</a:t>
            </a:r>
            <a:endParaRPr lang="zh-CN" altLang="en-US" sz="1050" dirty="0">
              <a:solidFill>
                <a:schemeClr val="tx1">
                  <a:lumMod val="85000"/>
                  <a:lumOff val="15000"/>
                </a:schemeClr>
              </a:solidFill>
              <a:latin typeface="+mn-ea"/>
              <a:cs typeface="+mn-ea"/>
            </a:endParaRPr>
          </a:p>
        </p:txBody>
      </p:sp>
      <p:sp>
        <p:nvSpPr>
          <p:cNvPr id="34" name="流程图: 延期 33"/>
          <p:cNvSpPr/>
          <p:nvPr>
            <p:custDataLst>
              <p:tags r:id="rId22"/>
            </p:custDataLst>
          </p:nvPr>
        </p:nvSpPr>
        <p:spPr>
          <a:xfrm>
            <a:off x="6415564" y="1279208"/>
            <a:ext cx="356400" cy="380699"/>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1">
                      <a:lumMod val="75000"/>
                      <a:alpha val="40000"/>
                    </a:schemeClr>
                  </a:outerShdw>
                </a:effectLst>
                <a:latin typeface="+mn-ea"/>
                <a:cs typeface="+mn-ea"/>
                <a:sym typeface="+mn-ea"/>
              </a:rPr>
              <a:t>05</a:t>
            </a:r>
            <a:endParaRPr lang="en-US" altLang="zh-CN" sz="1350"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35" name="矩形 34"/>
          <p:cNvSpPr/>
          <p:nvPr>
            <p:custDataLst>
              <p:tags r:id="rId23"/>
            </p:custDataLst>
          </p:nvPr>
        </p:nvSpPr>
        <p:spPr>
          <a:xfrm>
            <a:off x="6928485" y="1324928"/>
            <a:ext cx="1831181" cy="289084"/>
          </a:xfrm>
          <a:prstGeom prst="rect">
            <a:avLst/>
          </a:prstGeom>
          <a:noFill/>
        </p:spPr>
        <p:txBody>
          <a:bodyPr wrap="square" lIns="0" tIns="0" rIns="0" bIns="0" rtlCol="0" anchor="ctr" anchorCtr="0">
            <a:noAutofit/>
          </a:bodyPr>
          <a:lstStyle/>
          <a:p>
            <a:pPr>
              <a:spcBef>
                <a:spcPct val="0"/>
              </a:spcBef>
              <a:spcAft>
                <a:spcPct val="0"/>
              </a:spcAft>
            </a:pPr>
            <a:r>
              <a:rPr lang="zh-CN" altLang="en-US" sz="1500" b="1" dirty="0">
                <a:solidFill>
                  <a:schemeClr val="accent1"/>
                </a:solidFill>
                <a:latin typeface="+mn-ea"/>
                <a:cs typeface="+mn-ea"/>
              </a:rPr>
              <a:t>训练数据和测试数据分布存在偏差</a:t>
            </a:r>
            <a:endParaRPr lang="zh-CN" altLang="en-US" sz="1500" b="1" dirty="0">
              <a:solidFill>
                <a:schemeClr val="accent1"/>
              </a:solidFill>
              <a:latin typeface="+mn-ea"/>
              <a:cs typeface="+mn-ea"/>
            </a:endParaRPr>
          </a:p>
        </p:txBody>
      </p:sp>
      <p:sp>
        <p:nvSpPr>
          <p:cNvPr id="37" name="椭圆 36"/>
          <p:cNvSpPr/>
          <p:nvPr>
            <p:custDataLst>
              <p:tags r:id="rId24"/>
            </p:custDataLst>
          </p:nvPr>
        </p:nvSpPr>
        <p:spPr>
          <a:xfrm>
            <a:off x="6377464" y="2887504"/>
            <a:ext cx="70200" cy="70992"/>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350">
              <a:solidFill>
                <a:schemeClr val="lt1"/>
              </a:solidFill>
            </a:endParaRPr>
          </a:p>
        </p:txBody>
      </p:sp>
      <p:sp>
        <p:nvSpPr>
          <p:cNvPr id="39" name="椭圆 38"/>
          <p:cNvSpPr/>
          <p:nvPr>
            <p:custDataLst>
              <p:tags r:id="rId25"/>
            </p:custDataLst>
          </p:nvPr>
        </p:nvSpPr>
        <p:spPr>
          <a:xfrm>
            <a:off x="4957286" y="2887504"/>
            <a:ext cx="70200" cy="70992"/>
          </a:xfrm>
          <a:prstGeom prst="ellipse">
            <a:avLst/>
          </a:prstGeom>
          <a:solidFill>
            <a:schemeClr val="accent2">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350">
              <a:solidFill>
                <a:schemeClr val="lt1"/>
              </a:solidFill>
              <a:cs typeface="微软雅黑" panose="020B0503020204020204" pitchFamily="34" charset="-122"/>
            </a:endParaRPr>
          </a:p>
        </p:txBody>
      </p:sp>
      <p:sp>
        <p:nvSpPr>
          <p:cNvPr id="38" name="矩形 37"/>
          <p:cNvSpPr/>
          <p:nvPr>
            <p:custDataLst>
              <p:tags r:id="rId26"/>
            </p:custDataLst>
          </p:nvPr>
        </p:nvSpPr>
        <p:spPr>
          <a:xfrm>
            <a:off x="5102066" y="3232785"/>
            <a:ext cx="3269933" cy="782955"/>
          </a:xfrm>
          <a:prstGeom prst="rect">
            <a:avLst/>
          </a:prstGeom>
          <a:noFill/>
        </p:spPr>
        <p:txBody>
          <a:bodyPr wrap="square" lIns="0" tIns="0" rIns="0" bIns="0" rtlCol="0" anchor="b" anchorCtr="0">
            <a:noAutofit/>
          </a:bodyPr>
          <a:lstStyle/>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不同邮政编码和房型对房价的影响存在差异，但目前的模型未对这些特性进行充分的分组建模，仅进行了全局性分析，可能导致预测结果缺乏针对性。</a:t>
            </a:r>
            <a:endParaRPr lang="zh-CN" altLang="en-US" sz="1050" dirty="0">
              <a:solidFill>
                <a:schemeClr val="tx1">
                  <a:lumMod val="85000"/>
                  <a:lumOff val="15000"/>
                </a:schemeClr>
              </a:solidFill>
              <a:latin typeface="+mn-ea"/>
              <a:cs typeface="+mn-ea"/>
            </a:endParaRPr>
          </a:p>
        </p:txBody>
      </p:sp>
      <p:sp>
        <p:nvSpPr>
          <p:cNvPr id="45" name="流程图: 延期 44"/>
          <p:cNvSpPr/>
          <p:nvPr>
            <p:custDataLst>
              <p:tags r:id="rId27"/>
            </p:custDataLst>
          </p:nvPr>
        </p:nvSpPr>
        <p:spPr>
          <a:xfrm>
            <a:off x="5001101" y="4160996"/>
            <a:ext cx="356400" cy="380699"/>
          </a:xfrm>
          <a:prstGeom prst="flowChartDelay">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2">
                      <a:lumMod val="75000"/>
                      <a:alpha val="40000"/>
                    </a:schemeClr>
                  </a:outerShdw>
                </a:effectLst>
                <a:latin typeface="+mn-ea"/>
                <a:cs typeface="+mn-ea"/>
                <a:sym typeface="+mn-ea"/>
              </a:rPr>
              <a:t>04</a:t>
            </a:r>
            <a:endParaRPr lang="en-US" altLang="zh-CN" sz="1350" b="1" dirty="0">
              <a:solidFill>
                <a:srgbClr val="FFFFFF"/>
              </a:solidFill>
              <a:effectLst>
                <a:outerShdw blurRad="50800" dist="38100" dir="5400000" algn="t" rotWithShape="0">
                  <a:schemeClr val="accent2">
                    <a:lumMod val="75000"/>
                    <a:alpha val="40000"/>
                  </a:schemeClr>
                </a:outerShdw>
              </a:effectLst>
              <a:latin typeface="+mn-ea"/>
              <a:cs typeface="+mn-ea"/>
              <a:sym typeface="+mn-ea"/>
            </a:endParaRPr>
          </a:p>
        </p:txBody>
      </p:sp>
      <p:sp>
        <p:nvSpPr>
          <p:cNvPr id="40" name="矩形 39"/>
          <p:cNvSpPr/>
          <p:nvPr>
            <p:custDataLst>
              <p:tags r:id="rId28"/>
            </p:custDataLst>
          </p:nvPr>
        </p:nvSpPr>
        <p:spPr>
          <a:xfrm>
            <a:off x="5514975" y="4207193"/>
            <a:ext cx="3244691" cy="301466"/>
          </a:xfrm>
          <a:prstGeom prst="rect">
            <a:avLst/>
          </a:prstGeom>
          <a:noFill/>
        </p:spPr>
        <p:txBody>
          <a:bodyPr wrap="square" lIns="0" tIns="0" rIns="0" bIns="0" rtlCol="0" anchor="ctr" anchorCtr="0">
            <a:noAutofit/>
          </a:bodyPr>
          <a:lstStyle/>
          <a:p>
            <a:pPr>
              <a:spcBef>
                <a:spcPct val="0"/>
              </a:spcBef>
              <a:spcAft>
                <a:spcPct val="0"/>
              </a:spcAft>
            </a:pPr>
            <a:r>
              <a:rPr lang="zh-CN" altLang="en-US" sz="1500" b="1" dirty="0">
                <a:solidFill>
                  <a:schemeClr val="accent2"/>
                </a:solidFill>
                <a:latin typeface="+mn-ea"/>
                <a:cs typeface="+mn-ea"/>
              </a:rPr>
              <a:t>模型对区域和房型特性的细化不足</a:t>
            </a:r>
            <a:endParaRPr lang="zh-CN" altLang="en-US" sz="1500" b="1" dirty="0">
              <a:solidFill>
                <a:schemeClr val="accent2"/>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 name="文本框 37"/>
          <p:cNvSpPr txBox="1"/>
          <p:nvPr/>
        </p:nvSpPr>
        <p:spPr>
          <a:xfrm>
            <a:off x="919007" y="173649"/>
            <a:ext cx="1258570" cy="372110"/>
          </a:xfrm>
          <a:prstGeom prst="rect">
            <a:avLst/>
          </a:prstGeom>
          <a:noFill/>
        </p:spPr>
        <p:txBody>
          <a:bodyPr wrap="none" lIns="96434" tIns="48216" rIns="96434" bIns="48216" rtlCol="0">
            <a:spAutoFit/>
          </a:bodyPr>
          <a:lstStyle/>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优化建议</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sp>
        <p:nvSpPr>
          <p:cNvPr id="56" name="圆角矩形 55"/>
          <p:cNvSpPr/>
          <p:nvPr>
            <p:custDataLst>
              <p:tags r:id="rId2"/>
            </p:custDataLst>
          </p:nvPr>
        </p:nvSpPr>
        <p:spPr>
          <a:xfrm>
            <a:off x="5298520" y="966311"/>
            <a:ext cx="2651284" cy="87391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57" name="矩形 56"/>
          <p:cNvSpPr/>
          <p:nvPr>
            <p:custDataLst>
              <p:tags r:id="rId3"/>
            </p:custDataLst>
          </p:nvPr>
        </p:nvSpPr>
        <p:spPr>
          <a:xfrm>
            <a:off x="5418773" y="1315879"/>
            <a:ext cx="2532221" cy="484346"/>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900" dirty="0">
                <a:solidFill>
                  <a:schemeClr val="tx1">
                    <a:lumMod val="65000"/>
                    <a:lumOff val="35000"/>
                  </a:schemeClr>
                </a:solidFill>
                <a:latin typeface="+mn-ea"/>
                <a:cs typeface="+mn-ea"/>
              </a:rPr>
              <a:t>在现有模型基础上，结合外部变量（如人口流入流出、基础设施建设等），构建更复杂的ARIMAX模型的方法进行建模，提高预测的解释力和准确性。</a:t>
            </a:r>
            <a:endParaRPr lang="zh-CN" altLang="en-US" sz="900" dirty="0">
              <a:solidFill>
                <a:schemeClr val="tx1">
                  <a:lumMod val="65000"/>
                  <a:lumOff val="35000"/>
                </a:schemeClr>
              </a:solidFill>
              <a:latin typeface="+mn-ea"/>
              <a:cs typeface="+mn-ea"/>
            </a:endParaRPr>
          </a:p>
        </p:txBody>
      </p:sp>
      <p:sp>
        <p:nvSpPr>
          <p:cNvPr id="58" name="矩形 57"/>
          <p:cNvSpPr/>
          <p:nvPr>
            <p:custDataLst>
              <p:tags r:id="rId4"/>
            </p:custDataLst>
          </p:nvPr>
        </p:nvSpPr>
        <p:spPr>
          <a:xfrm>
            <a:off x="5418535" y="966311"/>
            <a:ext cx="2486700" cy="350996"/>
          </a:xfrm>
          <a:prstGeom prst="rect">
            <a:avLst/>
          </a:prstGeom>
          <a:noFill/>
        </p:spPr>
        <p:txBody>
          <a:bodyPr wrap="square" lIns="0" tIns="0" rIns="0" bIns="0" rtlCol="0" anchor="b" anchorCtr="0">
            <a:noAutofit/>
          </a:bodyPr>
          <a:lstStyle/>
          <a:p>
            <a:pPr>
              <a:spcBef>
                <a:spcPct val="0"/>
              </a:spcBef>
              <a:spcAft>
                <a:spcPct val="0"/>
              </a:spcAft>
            </a:pPr>
            <a:r>
              <a:rPr lang="zh-CN" altLang="en-US" sz="1350" b="1">
                <a:solidFill>
                  <a:schemeClr val="accent1"/>
                </a:solidFill>
                <a:latin typeface="+mn-ea"/>
                <a:cs typeface="+mn-ea"/>
              </a:rPr>
              <a:t>引入外部影响因素</a:t>
            </a:r>
            <a:endParaRPr lang="zh-CN" altLang="en-US" sz="1350" b="1">
              <a:solidFill>
                <a:schemeClr val="accent1"/>
              </a:solidFill>
              <a:latin typeface="+mn-ea"/>
              <a:cs typeface="+mn-ea"/>
            </a:endParaRPr>
          </a:p>
        </p:txBody>
      </p:sp>
      <p:sp>
        <p:nvSpPr>
          <p:cNvPr id="59" name="任意多边形 1"/>
          <p:cNvSpPr/>
          <p:nvPr>
            <p:custDataLst>
              <p:tags r:id="rId5"/>
            </p:custDataLst>
          </p:nvPr>
        </p:nvSpPr>
        <p:spPr bwMode="auto">
          <a:xfrm>
            <a:off x="4193620" y="1172528"/>
            <a:ext cx="1114901" cy="422434"/>
          </a:xfrm>
          <a:custGeom>
            <a:avLst/>
            <a:gdLst>
              <a:gd name="connsiteX0" fmla="*/ 2662 w 3007"/>
              <a:gd name="connsiteY0" fmla="*/ 0 h 1139"/>
              <a:gd name="connsiteX1" fmla="*/ 2557 w 3007"/>
              <a:gd name="connsiteY1" fmla="*/ 0 h 1139"/>
              <a:gd name="connsiteX2" fmla="*/ 537 w 3007"/>
              <a:gd name="connsiteY2" fmla="*/ 0 h 1139"/>
              <a:gd name="connsiteX3" fmla="*/ 0 w 3007"/>
              <a:gd name="connsiteY3" fmla="*/ 515 h 1139"/>
              <a:gd name="connsiteX4" fmla="*/ 537 w 3007"/>
              <a:gd name="connsiteY4" fmla="*/ 1028 h 1139"/>
              <a:gd name="connsiteX5" fmla="*/ 2557 w 3007"/>
              <a:gd name="connsiteY5" fmla="*/ 1028 h 1139"/>
              <a:gd name="connsiteX6" fmla="*/ 2728 w 3007"/>
              <a:gd name="connsiteY6" fmla="*/ 1028 h 1139"/>
              <a:gd name="connsiteX7" fmla="*/ 3007 w 3007"/>
              <a:gd name="connsiteY7" fmla="*/ 1137 h 1139"/>
              <a:gd name="connsiteX8" fmla="*/ 3007 w 3007"/>
              <a:gd name="connsiteY8" fmla="*/ 150 h 1139"/>
              <a:gd name="connsiteX9" fmla="*/ 2662 w 3007"/>
              <a:gd name="connsiteY9" fmla="*/ 0 h 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9">
                <a:moveTo>
                  <a:pt x="2662" y="0"/>
                </a:moveTo>
                <a:cubicBezTo>
                  <a:pt x="2557" y="0"/>
                  <a:pt x="2557" y="0"/>
                  <a:pt x="2557" y="0"/>
                </a:cubicBezTo>
                <a:cubicBezTo>
                  <a:pt x="537" y="0"/>
                  <a:pt x="537" y="0"/>
                  <a:pt x="537" y="0"/>
                </a:cubicBezTo>
                <a:cubicBezTo>
                  <a:pt x="0" y="515"/>
                  <a:pt x="0" y="515"/>
                  <a:pt x="0" y="515"/>
                </a:cubicBezTo>
                <a:cubicBezTo>
                  <a:pt x="537" y="1028"/>
                  <a:pt x="537" y="1028"/>
                  <a:pt x="537" y="1028"/>
                </a:cubicBezTo>
                <a:cubicBezTo>
                  <a:pt x="2557" y="1028"/>
                  <a:pt x="2557" y="1028"/>
                  <a:pt x="2557" y="1028"/>
                </a:cubicBezTo>
                <a:cubicBezTo>
                  <a:pt x="2728" y="1028"/>
                  <a:pt x="2728" y="1028"/>
                  <a:pt x="2728" y="1028"/>
                </a:cubicBezTo>
                <a:cubicBezTo>
                  <a:pt x="2882" y="1028"/>
                  <a:pt x="3007" y="1077"/>
                  <a:pt x="3007" y="1137"/>
                </a:cubicBezTo>
                <a:cubicBezTo>
                  <a:pt x="3007" y="1197"/>
                  <a:pt x="3007" y="150"/>
                  <a:pt x="3007" y="150"/>
                </a:cubicBezTo>
                <a:cubicBezTo>
                  <a:pt x="3007" y="67"/>
                  <a:pt x="2852" y="0"/>
                  <a:pt x="2662" y="0"/>
                </a:cubicBezTo>
                <a:close/>
              </a:path>
            </a:pathLst>
          </a:custGeom>
          <a:gradFill>
            <a:gsLst>
              <a:gs pos="0">
                <a:schemeClr val="accent1">
                  <a:lumMod val="60000"/>
                  <a:lumOff val="40000"/>
                  <a:alpha val="100000"/>
                </a:schemeClr>
              </a:gs>
              <a:gs pos="100000">
                <a:schemeClr val="accent1">
                  <a:alpha val="100000"/>
                </a:schemeClr>
              </a:gs>
              <a:gs pos="50000">
                <a:schemeClr val="accent1">
                  <a:alpha val="100000"/>
                </a:schemeClr>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68580" bIns="53816" numCol="1" spcCol="0" rtlCol="0" fromWordArt="0" anchor="ctr" anchorCtr="0" forceAA="0" compatLnSpc="1">
            <a:noAutofit/>
          </a:bodyPr>
          <a:lstStyle/>
          <a:p>
            <a:pPr lvl="0" algn="ctr">
              <a:spcBef>
                <a:spcPct val="0"/>
              </a:spcBef>
              <a:spcAft>
                <a:spcPct val="0"/>
              </a:spcAft>
              <a:buClrTx/>
              <a:buSzTx/>
              <a:buFontTx/>
            </a:pPr>
            <a:r>
              <a:rPr lang="en-US" sz="1500" b="1">
                <a:solidFill>
                  <a:srgbClr val="FFFFFF"/>
                </a:solidFill>
                <a:latin typeface="+mn-ea"/>
                <a:cs typeface="+mn-ea"/>
                <a:sym typeface="+mn-ea"/>
              </a:rPr>
              <a:t>01</a:t>
            </a:r>
            <a:endParaRPr lang="en-US" sz="1500" b="1">
              <a:solidFill>
                <a:srgbClr val="FFFFFF"/>
              </a:solidFill>
              <a:latin typeface="+mn-ea"/>
              <a:cs typeface="+mn-ea"/>
              <a:sym typeface="+mn-ea"/>
            </a:endParaRPr>
          </a:p>
        </p:txBody>
      </p:sp>
      <p:sp>
        <p:nvSpPr>
          <p:cNvPr id="60" name="任意多边形 2"/>
          <p:cNvSpPr/>
          <p:nvPr>
            <p:custDataLst>
              <p:tags r:id="rId6"/>
            </p:custDataLst>
          </p:nvPr>
        </p:nvSpPr>
        <p:spPr bwMode="auto">
          <a:xfrm>
            <a:off x="5149454" y="1553528"/>
            <a:ext cx="166688" cy="80963"/>
          </a:xfrm>
          <a:custGeom>
            <a:avLst/>
            <a:gdLst>
              <a:gd name="T0" fmla="*/ 145 w 381"/>
              <a:gd name="T1" fmla="*/ 0 h 185"/>
              <a:gd name="T2" fmla="*/ 0 w 381"/>
              <a:gd name="T3" fmla="*/ 0 h 185"/>
              <a:gd name="T4" fmla="*/ 0 w 381"/>
              <a:gd name="T5" fmla="*/ 185 h 185"/>
              <a:gd name="T6" fmla="*/ 145 w 381"/>
              <a:gd name="T7" fmla="*/ 185 h 185"/>
              <a:gd name="T8" fmla="*/ 381 w 381"/>
              <a:gd name="T9" fmla="*/ 92 h 185"/>
              <a:gd name="T10" fmla="*/ 145 w 381"/>
              <a:gd name="T11" fmla="*/ 0 h 185"/>
            </a:gdLst>
            <a:ahLst/>
            <a:cxnLst>
              <a:cxn ang="0">
                <a:pos x="T0" y="T1"/>
              </a:cxn>
              <a:cxn ang="0">
                <a:pos x="T2" y="T3"/>
              </a:cxn>
              <a:cxn ang="0">
                <a:pos x="T4" y="T5"/>
              </a:cxn>
              <a:cxn ang="0">
                <a:pos x="T6" y="T7"/>
              </a:cxn>
              <a:cxn ang="0">
                <a:pos x="T8" y="T9"/>
              </a:cxn>
              <a:cxn ang="0">
                <a:pos x="T10" y="T11"/>
              </a:cxn>
            </a:cxnLst>
            <a:rect l="0" t="0" r="r" b="b"/>
            <a:pathLst>
              <a:path w="381" h="185">
                <a:moveTo>
                  <a:pt x="145" y="0"/>
                </a:moveTo>
                <a:cubicBezTo>
                  <a:pt x="0" y="0"/>
                  <a:pt x="0" y="0"/>
                  <a:pt x="0" y="0"/>
                </a:cubicBezTo>
                <a:cubicBezTo>
                  <a:pt x="0" y="185"/>
                  <a:pt x="0" y="185"/>
                  <a:pt x="0" y="185"/>
                </a:cubicBezTo>
                <a:cubicBezTo>
                  <a:pt x="145" y="185"/>
                  <a:pt x="145" y="185"/>
                  <a:pt x="145" y="185"/>
                </a:cubicBezTo>
                <a:cubicBezTo>
                  <a:pt x="275" y="185"/>
                  <a:pt x="381" y="143"/>
                  <a:pt x="381" y="92"/>
                </a:cubicBezTo>
                <a:cubicBezTo>
                  <a:pt x="381" y="41"/>
                  <a:pt x="275" y="0"/>
                  <a:pt x="145" y="0"/>
                </a:cubicBezTo>
                <a:close/>
              </a:path>
            </a:pathLst>
          </a:custGeom>
          <a:gradFill>
            <a:gsLst>
              <a:gs pos="0">
                <a:schemeClr val="accent1">
                  <a:alpha val="100000"/>
                </a:schemeClr>
              </a:gs>
              <a:gs pos="85000">
                <a:schemeClr val="accent1">
                  <a:lumMod val="75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solidFill>
                <a:schemeClr val="lt1"/>
              </a:solidFill>
              <a:cs typeface="+mn-ea"/>
              <a:sym typeface="+mn-lt"/>
            </a:endParaRPr>
          </a:p>
        </p:txBody>
      </p:sp>
      <p:sp>
        <p:nvSpPr>
          <p:cNvPr id="61" name="圆角矩形 60"/>
          <p:cNvSpPr/>
          <p:nvPr>
            <p:custDataLst>
              <p:tags r:id="rId7"/>
            </p:custDataLst>
          </p:nvPr>
        </p:nvSpPr>
        <p:spPr>
          <a:xfrm>
            <a:off x="5298520" y="2095976"/>
            <a:ext cx="2651284" cy="87391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62" name="矩形 61"/>
          <p:cNvSpPr/>
          <p:nvPr>
            <p:custDataLst>
              <p:tags r:id="rId8"/>
            </p:custDataLst>
          </p:nvPr>
        </p:nvSpPr>
        <p:spPr>
          <a:xfrm>
            <a:off x="5418773" y="2486025"/>
            <a:ext cx="2578894" cy="484346"/>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750" dirty="0">
                <a:solidFill>
                  <a:schemeClr val="tx1">
                    <a:lumMod val="65000"/>
                    <a:lumOff val="35000"/>
                  </a:schemeClr>
                </a:solidFill>
                <a:latin typeface="+mn-ea"/>
                <a:cs typeface="+mn-ea"/>
              </a:rPr>
              <a:t>通过调整SARIMA模型的季节性参数，进一步优化季节性部分的拟合。此外，采用傅里叶变换或小波分析等方法对时间序列中的季节性特征进行更细致的处理。</a:t>
            </a:r>
            <a:endParaRPr lang="zh-CN" altLang="en-US" sz="750" dirty="0">
              <a:solidFill>
                <a:schemeClr val="tx1">
                  <a:lumMod val="65000"/>
                  <a:lumOff val="35000"/>
                </a:schemeClr>
              </a:solidFill>
              <a:latin typeface="+mn-ea"/>
              <a:cs typeface="+mn-ea"/>
            </a:endParaRPr>
          </a:p>
        </p:txBody>
      </p:sp>
      <p:sp>
        <p:nvSpPr>
          <p:cNvPr id="63" name="矩形 62"/>
          <p:cNvSpPr/>
          <p:nvPr>
            <p:custDataLst>
              <p:tags r:id="rId9"/>
            </p:custDataLst>
          </p:nvPr>
        </p:nvSpPr>
        <p:spPr>
          <a:xfrm>
            <a:off x="5418535" y="2095976"/>
            <a:ext cx="2486700" cy="350996"/>
          </a:xfrm>
          <a:prstGeom prst="rect">
            <a:avLst/>
          </a:prstGeom>
          <a:noFill/>
        </p:spPr>
        <p:txBody>
          <a:bodyPr wrap="square" lIns="0" tIns="0" rIns="0" bIns="0" rtlCol="0" anchor="b" anchorCtr="0">
            <a:noAutofit/>
          </a:bodyPr>
          <a:lstStyle/>
          <a:p>
            <a:pPr>
              <a:spcBef>
                <a:spcPct val="0"/>
              </a:spcBef>
              <a:spcAft>
                <a:spcPct val="0"/>
              </a:spcAft>
            </a:pPr>
            <a:r>
              <a:rPr lang="zh-CN" altLang="en-US" sz="1350" b="1">
                <a:solidFill>
                  <a:schemeClr val="accent1"/>
                </a:solidFill>
                <a:latin typeface="+mn-ea"/>
                <a:cs typeface="+mn-ea"/>
              </a:rPr>
              <a:t>强化季节性分析</a:t>
            </a:r>
            <a:endParaRPr lang="zh-CN" altLang="en-US" sz="1350" b="1">
              <a:solidFill>
                <a:schemeClr val="accent1"/>
              </a:solidFill>
              <a:latin typeface="+mn-ea"/>
              <a:cs typeface="+mn-ea"/>
            </a:endParaRPr>
          </a:p>
        </p:txBody>
      </p:sp>
      <p:sp>
        <p:nvSpPr>
          <p:cNvPr id="64" name="任意多边形 3"/>
          <p:cNvSpPr/>
          <p:nvPr>
            <p:custDataLst>
              <p:tags r:id="rId10"/>
            </p:custDataLst>
          </p:nvPr>
        </p:nvSpPr>
        <p:spPr bwMode="auto">
          <a:xfrm>
            <a:off x="4193620" y="2303145"/>
            <a:ext cx="1114901" cy="421958"/>
          </a:xfrm>
          <a:custGeom>
            <a:avLst/>
            <a:gdLst>
              <a:gd name="connsiteX0" fmla="*/ 2662 w 3007"/>
              <a:gd name="connsiteY0" fmla="*/ 0 h 1137"/>
              <a:gd name="connsiteX1" fmla="*/ 2557 w 3007"/>
              <a:gd name="connsiteY1" fmla="*/ 0 h 1137"/>
              <a:gd name="connsiteX2" fmla="*/ 537 w 3007"/>
              <a:gd name="connsiteY2" fmla="*/ 0 h 1137"/>
              <a:gd name="connsiteX3" fmla="*/ 0 w 3007"/>
              <a:gd name="connsiteY3" fmla="*/ 514 h 1137"/>
              <a:gd name="connsiteX4" fmla="*/ 537 w 3007"/>
              <a:gd name="connsiteY4" fmla="*/ 1027 h 1137"/>
              <a:gd name="connsiteX5" fmla="*/ 2557 w 3007"/>
              <a:gd name="connsiteY5" fmla="*/ 1027 h 1137"/>
              <a:gd name="connsiteX6" fmla="*/ 2728 w 3007"/>
              <a:gd name="connsiteY6" fmla="*/ 1027 h 1137"/>
              <a:gd name="connsiteX7" fmla="*/ 3007 w 3007"/>
              <a:gd name="connsiteY7" fmla="*/ 1135 h 1137"/>
              <a:gd name="connsiteX8" fmla="*/ 3007 w 3007"/>
              <a:gd name="connsiteY8" fmla="*/ 150 h 1137"/>
              <a:gd name="connsiteX9" fmla="*/ 2662 w 3007"/>
              <a:gd name="connsiteY9" fmla="*/ 0 h 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7">
                <a:moveTo>
                  <a:pt x="2662" y="0"/>
                </a:moveTo>
                <a:cubicBezTo>
                  <a:pt x="2557" y="0"/>
                  <a:pt x="2557" y="0"/>
                  <a:pt x="2557" y="0"/>
                </a:cubicBezTo>
                <a:cubicBezTo>
                  <a:pt x="537" y="0"/>
                  <a:pt x="537" y="0"/>
                  <a:pt x="537" y="0"/>
                </a:cubicBezTo>
                <a:cubicBezTo>
                  <a:pt x="0" y="514"/>
                  <a:pt x="0" y="514"/>
                  <a:pt x="0" y="514"/>
                </a:cubicBezTo>
                <a:cubicBezTo>
                  <a:pt x="537" y="1027"/>
                  <a:pt x="537" y="1027"/>
                  <a:pt x="537" y="1027"/>
                </a:cubicBezTo>
                <a:cubicBezTo>
                  <a:pt x="2557" y="1027"/>
                  <a:pt x="2557" y="1027"/>
                  <a:pt x="2557" y="1027"/>
                </a:cubicBezTo>
                <a:cubicBezTo>
                  <a:pt x="2728" y="1027"/>
                  <a:pt x="2728" y="1027"/>
                  <a:pt x="2728" y="1027"/>
                </a:cubicBezTo>
                <a:cubicBezTo>
                  <a:pt x="2882" y="1027"/>
                  <a:pt x="3007" y="1075"/>
                  <a:pt x="3007" y="1135"/>
                </a:cubicBezTo>
                <a:cubicBezTo>
                  <a:pt x="3007" y="1195"/>
                  <a:pt x="3007" y="150"/>
                  <a:pt x="3007" y="150"/>
                </a:cubicBezTo>
                <a:cubicBezTo>
                  <a:pt x="3007" y="67"/>
                  <a:pt x="2852" y="0"/>
                  <a:pt x="2662" y="0"/>
                </a:cubicBezTo>
                <a:close/>
              </a:path>
            </a:pathLst>
          </a:custGeom>
          <a:gradFill>
            <a:gsLst>
              <a:gs pos="0">
                <a:schemeClr val="accent1">
                  <a:lumMod val="60000"/>
                  <a:lumOff val="40000"/>
                  <a:alpha val="100000"/>
                </a:schemeClr>
              </a:gs>
              <a:gs pos="100000">
                <a:schemeClr val="accent1">
                  <a:alpha val="100000"/>
                </a:schemeClr>
              </a:gs>
              <a:gs pos="50000">
                <a:schemeClr val="accent1">
                  <a:alpha val="100000"/>
                </a:schemeClr>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68580" bIns="53816" numCol="1" spcCol="0" rtlCol="0" fromWordArt="0" anchor="ctr" anchorCtr="0" forceAA="0" compatLnSpc="1">
            <a:noAutofit/>
          </a:bodyPr>
          <a:lstStyle/>
          <a:p>
            <a:pPr lvl="0" algn="ctr">
              <a:spcBef>
                <a:spcPct val="0"/>
              </a:spcBef>
              <a:spcAft>
                <a:spcPct val="0"/>
              </a:spcAft>
              <a:buClrTx/>
              <a:buSzTx/>
              <a:buFontTx/>
            </a:pPr>
            <a:r>
              <a:rPr lang="en-US" sz="1500" b="1">
                <a:solidFill>
                  <a:srgbClr val="FFFFFF"/>
                </a:solidFill>
                <a:latin typeface="+mn-ea"/>
                <a:cs typeface="+mn-ea"/>
                <a:sym typeface="+mn-ea"/>
              </a:rPr>
              <a:t>03</a:t>
            </a:r>
            <a:endParaRPr lang="en-US" sz="1500" b="1">
              <a:solidFill>
                <a:srgbClr val="FFFFFF"/>
              </a:solidFill>
              <a:latin typeface="+mn-ea"/>
              <a:cs typeface="+mn-ea"/>
              <a:sym typeface="+mn-ea"/>
            </a:endParaRPr>
          </a:p>
        </p:txBody>
      </p:sp>
      <p:sp>
        <p:nvSpPr>
          <p:cNvPr id="65" name="任意多边形 4"/>
          <p:cNvSpPr/>
          <p:nvPr>
            <p:custDataLst>
              <p:tags r:id="rId11"/>
            </p:custDataLst>
          </p:nvPr>
        </p:nvSpPr>
        <p:spPr bwMode="auto">
          <a:xfrm>
            <a:off x="5147072" y="2683669"/>
            <a:ext cx="166688" cy="80486"/>
          </a:xfrm>
          <a:custGeom>
            <a:avLst/>
            <a:gdLst>
              <a:gd name="T0" fmla="*/ 145 w 381"/>
              <a:gd name="T1" fmla="*/ 0 h 184"/>
              <a:gd name="T2" fmla="*/ 0 w 381"/>
              <a:gd name="T3" fmla="*/ 0 h 184"/>
              <a:gd name="T4" fmla="*/ 0 w 381"/>
              <a:gd name="T5" fmla="*/ 184 h 184"/>
              <a:gd name="T6" fmla="*/ 145 w 381"/>
              <a:gd name="T7" fmla="*/ 184 h 184"/>
              <a:gd name="T8" fmla="*/ 381 w 381"/>
              <a:gd name="T9" fmla="*/ 92 h 184"/>
              <a:gd name="T10" fmla="*/ 145 w 381"/>
              <a:gd name="T11" fmla="*/ 0 h 184"/>
            </a:gdLst>
            <a:ahLst/>
            <a:cxnLst>
              <a:cxn ang="0">
                <a:pos x="T0" y="T1"/>
              </a:cxn>
              <a:cxn ang="0">
                <a:pos x="T2" y="T3"/>
              </a:cxn>
              <a:cxn ang="0">
                <a:pos x="T4" y="T5"/>
              </a:cxn>
              <a:cxn ang="0">
                <a:pos x="T6" y="T7"/>
              </a:cxn>
              <a:cxn ang="0">
                <a:pos x="T8" y="T9"/>
              </a:cxn>
              <a:cxn ang="0">
                <a:pos x="T10" y="T11"/>
              </a:cxn>
            </a:cxnLst>
            <a:rect l="0" t="0" r="r" b="b"/>
            <a:pathLst>
              <a:path w="381" h="184">
                <a:moveTo>
                  <a:pt x="145" y="0"/>
                </a:moveTo>
                <a:cubicBezTo>
                  <a:pt x="0" y="0"/>
                  <a:pt x="0" y="0"/>
                  <a:pt x="0" y="0"/>
                </a:cubicBezTo>
                <a:cubicBezTo>
                  <a:pt x="0" y="184"/>
                  <a:pt x="0" y="184"/>
                  <a:pt x="0" y="184"/>
                </a:cubicBezTo>
                <a:cubicBezTo>
                  <a:pt x="145" y="184"/>
                  <a:pt x="145" y="184"/>
                  <a:pt x="145" y="184"/>
                </a:cubicBezTo>
                <a:cubicBezTo>
                  <a:pt x="275" y="184"/>
                  <a:pt x="381" y="143"/>
                  <a:pt x="381" y="92"/>
                </a:cubicBezTo>
                <a:cubicBezTo>
                  <a:pt x="381" y="41"/>
                  <a:pt x="275" y="0"/>
                  <a:pt x="145" y="0"/>
                </a:cubicBezTo>
                <a:close/>
              </a:path>
            </a:pathLst>
          </a:custGeom>
          <a:gradFill>
            <a:gsLst>
              <a:gs pos="0">
                <a:schemeClr val="accent1">
                  <a:alpha val="100000"/>
                </a:schemeClr>
              </a:gs>
              <a:gs pos="85000">
                <a:schemeClr val="accent1">
                  <a:lumMod val="75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solidFill>
                <a:schemeClr val="lt1"/>
              </a:solidFill>
              <a:cs typeface="+mn-ea"/>
              <a:sym typeface="+mn-lt"/>
            </a:endParaRPr>
          </a:p>
        </p:txBody>
      </p:sp>
      <p:sp>
        <p:nvSpPr>
          <p:cNvPr id="66" name="圆角矩形 65"/>
          <p:cNvSpPr/>
          <p:nvPr>
            <p:custDataLst>
              <p:tags r:id="rId12"/>
            </p:custDataLst>
          </p:nvPr>
        </p:nvSpPr>
        <p:spPr>
          <a:xfrm>
            <a:off x="1106567" y="2660809"/>
            <a:ext cx="2651284" cy="873919"/>
          </a:xfrm>
          <a:prstGeom prst="round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67" name="矩形 66"/>
          <p:cNvSpPr/>
          <p:nvPr>
            <p:custDataLst>
              <p:tags r:id="rId13"/>
            </p:custDataLst>
          </p:nvPr>
        </p:nvSpPr>
        <p:spPr>
          <a:xfrm>
            <a:off x="1003935" y="3050858"/>
            <a:ext cx="2646045" cy="484346"/>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900" dirty="0">
                <a:solidFill>
                  <a:schemeClr val="tx1">
                    <a:lumMod val="65000"/>
                    <a:lumOff val="35000"/>
                  </a:schemeClr>
                </a:solidFill>
                <a:latin typeface="+mn-ea"/>
                <a:cs typeface="+mn-ea"/>
              </a:rPr>
              <a:t>对不同邮政编码、房型和卧室数量的组合进行分组建模。基于区域特性（如高房价区域和低房价区域）分别构建模型，这样可以提高模型的适用性和精确度。</a:t>
            </a:r>
            <a:endParaRPr lang="zh-CN" altLang="en-US" sz="900" dirty="0">
              <a:solidFill>
                <a:schemeClr val="tx1">
                  <a:lumMod val="65000"/>
                  <a:lumOff val="35000"/>
                </a:schemeClr>
              </a:solidFill>
              <a:latin typeface="+mn-ea"/>
              <a:cs typeface="+mn-ea"/>
            </a:endParaRPr>
          </a:p>
        </p:txBody>
      </p:sp>
      <p:sp>
        <p:nvSpPr>
          <p:cNvPr id="68" name="矩形 67"/>
          <p:cNvSpPr/>
          <p:nvPr>
            <p:custDataLst>
              <p:tags r:id="rId14"/>
            </p:custDataLst>
          </p:nvPr>
        </p:nvSpPr>
        <p:spPr>
          <a:xfrm>
            <a:off x="1163241" y="2660809"/>
            <a:ext cx="2486700" cy="350996"/>
          </a:xfrm>
          <a:prstGeom prst="rect">
            <a:avLst/>
          </a:prstGeom>
          <a:noFill/>
        </p:spPr>
        <p:txBody>
          <a:bodyPr wrap="square" lIns="0" tIns="0" rIns="0" bIns="0" rtlCol="0" anchor="b" anchorCtr="0">
            <a:noAutofit/>
          </a:bodyPr>
          <a:lstStyle/>
          <a:p>
            <a:pPr algn="r">
              <a:spcBef>
                <a:spcPct val="0"/>
              </a:spcBef>
              <a:spcAft>
                <a:spcPct val="0"/>
              </a:spcAft>
            </a:pPr>
            <a:r>
              <a:rPr lang="zh-CN" altLang="en-US" sz="1350" b="1" dirty="0">
                <a:solidFill>
                  <a:schemeClr val="accent2"/>
                </a:solidFill>
                <a:latin typeface="+mn-ea"/>
                <a:cs typeface="+mn-ea"/>
              </a:rPr>
              <a:t>细分建模</a:t>
            </a:r>
            <a:endParaRPr lang="zh-CN" altLang="en-US" sz="1350" b="1" dirty="0">
              <a:solidFill>
                <a:schemeClr val="accent2"/>
              </a:solidFill>
              <a:latin typeface="+mn-ea"/>
              <a:cs typeface="+mn-ea"/>
            </a:endParaRPr>
          </a:p>
        </p:txBody>
      </p:sp>
      <p:sp>
        <p:nvSpPr>
          <p:cNvPr id="69" name="任意多边形 5"/>
          <p:cNvSpPr/>
          <p:nvPr>
            <p:custDataLst>
              <p:tags r:id="rId15"/>
            </p:custDataLst>
          </p:nvPr>
        </p:nvSpPr>
        <p:spPr bwMode="auto">
          <a:xfrm>
            <a:off x="3757851" y="2867978"/>
            <a:ext cx="1114901" cy="421005"/>
          </a:xfrm>
          <a:custGeom>
            <a:avLst/>
            <a:gdLst>
              <a:gd name="connsiteX0" fmla="*/ 345 w 3007"/>
              <a:gd name="connsiteY0" fmla="*/ 0 h 1135"/>
              <a:gd name="connsiteX1" fmla="*/ 451 w 3007"/>
              <a:gd name="connsiteY1" fmla="*/ 0 h 1135"/>
              <a:gd name="connsiteX2" fmla="*/ 2470 w 3007"/>
              <a:gd name="connsiteY2" fmla="*/ 0 h 1135"/>
              <a:gd name="connsiteX3" fmla="*/ 3007 w 3007"/>
              <a:gd name="connsiteY3" fmla="*/ 512 h 1135"/>
              <a:gd name="connsiteX4" fmla="*/ 2470 w 3007"/>
              <a:gd name="connsiteY4" fmla="*/ 1025 h 1135"/>
              <a:gd name="connsiteX5" fmla="*/ 451 w 3007"/>
              <a:gd name="connsiteY5" fmla="*/ 1025 h 1135"/>
              <a:gd name="connsiteX6" fmla="*/ 279 w 3007"/>
              <a:gd name="connsiteY6" fmla="*/ 1025 h 1135"/>
              <a:gd name="connsiteX7" fmla="*/ 0 w 3007"/>
              <a:gd name="connsiteY7" fmla="*/ 1133 h 1135"/>
              <a:gd name="connsiteX8" fmla="*/ 0 w 3007"/>
              <a:gd name="connsiteY8" fmla="*/ 148 h 1135"/>
              <a:gd name="connsiteX9" fmla="*/ 345 w 3007"/>
              <a:gd name="connsiteY9" fmla="*/ 0 h 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5">
                <a:moveTo>
                  <a:pt x="345" y="0"/>
                </a:moveTo>
                <a:cubicBezTo>
                  <a:pt x="451" y="0"/>
                  <a:pt x="451" y="0"/>
                  <a:pt x="451" y="0"/>
                </a:cubicBezTo>
                <a:cubicBezTo>
                  <a:pt x="2470" y="0"/>
                  <a:pt x="2470" y="0"/>
                  <a:pt x="2470" y="0"/>
                </a:cubicBezTo>
                <a:cubicBezTo>
                  <a:pt x="3007" y="512"/>
                  <a:pt x="3007" y="512"/>
                  <a:pt x="3007" y="512"/>
                </a:cubicBezTo>
                <a:cubicBezTo>
                  <a:pt x="2470" y="1025"/>
                  <a:pt x="2470" y="1025"/>
                  <a:pt x="2470" y="1025"/>
                </a:cubicBezTo>
                <a:cubicBezTo>
                  <a:pt x="451" y="1025"/>
                  <a:pt x="451" y="1025"/>
                  <a:pt x="451" y="1025"/>
                </a:cubicBezTo>
                <a:cubicBezTo>
                  <a:pt x="279" y="1025"/>
                  <a:pt x="279" y="1025"/>
                  <a:pt x="279" y="1025"/>
                </a:cubicBezTo>
                <a:cubicBezTo>
                  <a:pt x="125" y="1025"/>
                  <a:pt x="0" y="1074"/>
                  <a:pt x="0" y="1133"/>
                </a:cubicBezTo>
                <a:cubicBezTo>
                  <a:pt x="0" y="1192"/>
                  <a:pt x="0" y="148"/>
                  <a:pt x="0" y="148"/>
                </a:cubicBezTo>
                <a:cubicBezTo>
                  <a:pt x="0" y="66"/>
                  <a:pt x="155" y="0"/>
                  <a:pt x="345" y="0"/>
                </a:cubicBezTo>
                <a:close/>
              </a:path>
            </a:pathLst>
          </a:custGeom>
          <a:gradFill>
            <a:gsLst>
              <a:gs pos="0">
                <a:schemeClr val="accent2">
                  <a:lumMod val="60000"/>
                  <a:lumOff val="40000"/>
                  <a:alpha val="100000"/>
                </a:schemeClr>
              </a:gs>
              <a:gs pos="100000">
                <a:schemeClr val="accent2">
                  <a:alpha val="100000"/>
                </a:schemeClr>
              </a:gs>
            </a:gsLst>
            <a:lin ang="10800000" scaled="0"/>
          </a:gradFill>
          <a:ln>
            <a:solidFill>
              <a:schemeClr val="accent2"/>
            </a:solidFill>
          </a:ln>
          <a:effectLst>
            <a:outerShdw blurRad="444500" dist="127000" dir="5400000" algn="t"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134778" bIns="53816" numCol="1" spcCol="0" rtlCol="0" fromWordArt="0" anchor="ctr" anchorCtr="0" forceAA="0" compatLnSpc="1">
            <a:noAutofit/>
          </a:bodyPr>
          <a:lstStyle/>
          <a:p>
            <a:pPr lvl="0" algn="ctr">
              <a:spcBef>
                <a:spcPct val="0"/>
              </a:spcBef>
              <a:spcAft>
                <a:spcPct val="0"/>
              </a:spcAft>
              <a:buClrTx/>
              <a:buSzTx/>
              <a:buFontTx/>
            </a:pPr>
            <a:r>
              <a:rPr lang="en-US" sz="1500" b="1">
                <a:solidFill>
                  <a:srgbClr val="FFFFFF"/>
                </a:solidFill>
                <a:latin typeface="+mn-ea"/>
                <a:cs typeface="+mn-ea"/>
                <a:sym typeface="+mn-ea"/>
              </a:rPr>
              <a:t>04</a:t>
            </a:r>
            <a:endParaRPr lang="en-US" sz="1500" b="1">
              <a:solidFill>
                <a:srgbClr val="FFFFFF"/>
              </a:solidFill>
              <a:latin typeface="+mn-ea"/>
              <a:cs typeface="+mn-ea"/>
              <a:sym typeface="+mn-ea"/>
            </a:endParaRPr>
          </a:p>
        </p:txBody>
      </p:sp>
      <p:sp>
        <p:nvSpPr>
          <p:cNvPr id="70" name="任意多边形 6"/>
          <p:cNvSpPr/>
          <p:nvPr>
            <p:custDataLst>
              <p:tags r:id="rId16"/>
            </p:custDataLst>
          </p:nvPr>
        </p:nvSpPr>
        <p:spPr bwMode="auto">
          <a:xfrm>
            <a:off x="3753565" y="3247549"/>
            <a:ext cx="167640" cy="80963"/>
          </a:xfrm>
          <a:custGeom>
            <a:avLst/>
            <a:gdLst>
              <a:gd name="T0" fmla="*/ 236 w 382"/>
              <a:gd name="T1" fmla="*/ 0 h 185"/>
              <a:gd name="T2" fmla="*/ 382 w 382"/>
              <a:gd name="T3" fmla="*/ 0 h 185"/>
              <a:gd name="T4" fmla="*/ 382 w 382"/>
              <a:gd name="T5" fmla="*/ 185 h 185"/>
              <a:gd name="T6" fmla="*/ 236 w 382"/>
              <a:gd name="T7" fmla="*/ 185 h 185"/>
              <a:gd name="T8" fmla="*/ 0 w 382"/>
              <a:gd name="T9" fmla="*/ 92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3"/>
                  <a:pt x="0" y="92"/>
                </a:cubicBezTo>
                <a:cubicBezTo>
                  <a:pt x="0" y="42"/>
                  <a:pt x="106" y="0"/>
                  <a:pt x="236" y="0"/>
                </a:cubicBezTo>
                <a:close/>
              </a:path>
            </a:pathLst>
          </a:custGeom>
          <a:gradFill>
            <a:gsLst>
              <a:gs pos="0">
                <a:schemeClr val="accent2">
                  <a:alpha val="100000"/>
                </a:schemeClr>
              </a:gs>
              <a:gs pos="85000">
                <a:schemeClr val="accent2">
                  <a:lumMod val="75000"/>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solidFill>
                <a:schemeClr val="lt1"/>
              </a:solidFill>
              <a:cs typeface="+mn-ea"/>
              <a:sym typeface="+mn-lt"/>
            </a:endParaRPr>
          </a:p>
        </p:txBody>
      </p:sp>
      <p:sp>
        <p:nvSpPr>
          <p:cNvPr id="71" name="圆角矩形 70"/>
          <p:cNvSpPr/>
          <p:nvPr>
            <p:custDataLst>
              <p:tags r:id="rId17"/>
            </p:custDataLst>
          </p:nvPr>
        </p:nvSpPr>
        <p:spPr>
          <a:xfrm>
            <a:off x="5307092" y="3225641"/>
            <a:ext cx="2643188" cy="87391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72" name="矩形 71"/>
          <p:cNvSpPr/>
          <p:nvPr>
            <p:custDataLst>
              <p:tags r:id="rId18"/>
            </p:custDataLst>
          </p:nvPr>
        </p:nvSpPr>
        <p:spPr>
          <a:xfrm>
            <a:off x="5418535" y="3615690"/>
            <a:ext cx="2486700" cy="484346"/>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900" dirty="0">
                <a:solidFill>
                  <a:schemeClr val="tx1">
                    <a:lumMod val="65000"/>
                    <a:lumOff val="35000"/>
                  </a:schemeClr>
                </a:solidFill>
                <a:latin typeface="+mn-ea"/>
                <a:cs typeface="+mn-ea"/>
              </a:rPr>
              <a:t>通过结合不同模型（如ARIMA与ETS、随机森林或支持向量机）的预测结果，采用集成学习的方式提升模型的稳定性和整体预测性能。</a:t>
            </a:r>
            <a:endParaRPr lang="zh-CN" altLang="en-US" sz="900" dirty="0">
              <a:solidFill>
                <a:schemeClr val="tx1">
                  <a:lumMod val="65000"/>
                  <a:lumOff val="35000"/>
                </a:schemeClr>
              </a:solidFill>
              <a:latin typeface="+mn-ea"/>
              <a:cs typeface="+mn-ea"/>
            </a:endParaRPr>
          </a:p>
        </p:txBody>
      </p:sp>
      <p:sp>
        <p:nvSpPr>
          <p:cNvPr id="73" name="矩形 72"/>
          <p:cNvSpPr/>
          <p:nvPr>
            <p:custDataLst>
              <p:tags r:id="rId19"/>
            </p:custDataLst>
          </p:nvPr>
        </p:nvSpPr>
        <p:spPr>
          <a:xfrm>
            <a:off x="5418535" y="3225641"/>
            <a:ext cx="2486700" cy="350996"/>
          </a:xfrm>
          <a:prstGeom prst="rect">
            <a:avLst/>
          </a:prstGeom>
          <a:noFill/>
        </p:spPr>
        <p:txBody>
          <a:bodyPr wrap="square" lIns="0" tIns="0" rIns="0" bIns="0" rtlCol="0" anchor="b" anchorCtr="0">
            <a:noAutofit/>
          </a:bodyPr>
          <a:lstStyle/>
          <a:p>
            <a:pPr>
              <a:spcBef>
                <a:spcPct val="0"/>
              </a:spcBef>
              <a:spcAft>
                <a:spcPct val="0"/>
              </a:spcAft>
            </a:pPr>
            <a:r>
              <a:rPr lang="zh-CN" altLang="en-US" sz="1350" b="1" dirty="0">
                <a:solidFill>
                  <a:schemeClr val="accent1"/>
                </a:solidFill>
                <a:latin typeface="+mn-ea"/>
                <a:cs typeface="+mn-ea"/>
              </a:rPr>
              <a:t>集成多模型方法</a:t>
            </a:r>
            <a:endParaRPr lang="zh-CN" altLang="en-US" sz="1350" b="1" dirty="0">
              <a:solidFill>
                <a:schemeClr val="accent1"/>
              </a:solidFill>
              <a:latin typeface="+mn-ea"/>
              <a:cs typeface="+mn-ea"/>
            </a:endParaRPr>
          </a:p>
        </p:txBody>
      </p:sp>
      <p:sp>
        <p:nvSpPr>
          <p:cNvPr id="74" name="任意多边形 73"/>
          <p:cNvSpPr/>
          <p:nvPr>
            <p:custDataLst>
              <p:tags r:id="rId20"/>
            </p:custDataLst>
          </p:nvPr>
        </p:nvSpPr>
        <p:spPr bwMode="auto">
          <a:xfrm>
            <a:off x="4193620" y="3431858"/>
            <a:ext cx="1114901" cy="421958"/>
          </a:xfrm>
          <a:custGeom>
            <a:avLst/>
            <a:gdLst>
              <a:gd name="connsiteX0" fmla="*/ 2662 w 3007"/>
              <a:gd name="connsiteY0" fmla="*/ 0 h 1137"/>
              <a:gd name="connsiteX1" fmla="*/ 2557 w 3007"/>
              <a:gd name="connsiteY1" fmla="*/ 0 h 1137"/>
              <a:gd name="connsiteX2" fmla="*/ 537 w 3007"/>
              <a:gd name="connsiteY2" fmla="*/ 0 h 1137"/>
              <a:gd name="connsiteX3" fmla="*/ 0 w 3007"/>
              <a:gd name="connsiteY3" fmla="*/ 514 h 1137"/>
              <a:gd name="connsiteX4" fmla="*/ 537 w 3007"/>
              <a:gd name="connsiteY4" fmla="*/ 1027 h 1137"/>
              <a:gd name="connsiteX5" fmla="*/ 2557 w 3007"/>
              <a:gd name="connsiteY5" fmla="*/ 1027 h 1137"/>
              <a:gd name="connsiteX6" fmla="*/ 2728 w 3007"/>
              <a:gd name="connsiteY6" fmla="*/ 1027 h 1137"/>
              <a:gd name="connsiteX7" fmla="*/ 3007 w 3007"/>
              <a:gd name="connsiteY7" fmla="*/ 1135 h 1137"/>
              <a:gd name="connsiteX8" fmla="*/ 3007 w 3007"/>
              <a:gd name="connsiteY8" fmla="*/ 150 h 1137"/>
              <a:gd name="connsiteX9" fmla="*/ 2662 w 3007"/>
              <a:gd name="connsiteY9" fmla="*/ 0 h 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7">
                <a:moveTo>
                  <a:pt x="2662" y="0"/>
                </a:moveTo>
                <a:cubicBezTo>
                  <a:pt x="2557" y="0"/>
                  <a:pt x="2557" y="0"/>
                  <a:pt x="2557" y="0"/>
                </a:cubicBezTo>
                <a:cubicBezTo>
                  <a:pt x="537" y="0"/>
                  <a:pt x="537" y="0"/>
                  <a:pt x="537" y="0"/>
                </a:cubicBezTo>
                <a:cubicBezTo>
                  <a:pt x="0" y="514"/>
                  <a:pt x="0" y="514"/>
                  <a:pt x="0" y="514"/>
                </a:cubicBezTo>
                <a:cubicBezTo>
                  <a:pt x="537" y="1027"/>
                  <a:pt x="537" y="1027"/>
                  <a:pt x="537" y="1027"/>
                </a:cubicBezTo>
                <a:cubicBezTo>
                  <a:pt x="2557" y="1027"/>
                  <a:pt x="2557" y="1027"/>
                  <a:pt x="2557" y="1027"/>
                </a:cubicBezTo>
                <a:cubicBezTo>
                  <a:pt x="2728" y="1027"/>
                  <a:pt x="2728" y="1027"/>
                  <a:pt x="2728" y="1027"/>
                </a:cubicBezTo>
                <a:cubicBezTo>
                  <a:pt x="2882" y="1027"/>
                  <a:pt x="3007" y="1075"/>
                  <a:pt x="3007" y="1135"/>
                </a:cubicBezTo>
                <a:cubicBezTo>
                  <a:pt x="3007" y="1195"/>
                  <a:pt x="3007" y="150"/>
                  <a:pt x="3007" y="150"/>
                </a:cubicBezTo>
                <a:cubicBezTo>
                  <a:pt x="3007" y="67"/>
                  <a:pt x="2852" y="0"/>
                  <a:pt x="2662" y="0"/>
                </a:cubicBezTo>
                <a:close/>
              </a:path>
            </a:pathLst>
          </a:custGeom>
          <a:gradFill>
            <a:gsLst>
              <a:gs pos="0">
                <a:schemeClr val="accent1">
                  <a:lumMod val="60000"/>
                  <a:lumOff val="40000"/>
                  <a:alpha val="100000"/>
                </a:schemeClr>
              </a:gs>
              <a:gs pos="100000">
                <a:schemeClr val="accent1">
                  <a:alpha val="100000"/>
                </a:schemeClr>
              </a:gs>
              <a:gs pos="50000">
                <a:schemeClr val="accent1">
                  <a:alpha val="100000"/>
                </a:schemeClr>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68580" bIns="53816" numCol="1" spcCol="0" rtlCol="0" fromWordArt="0" anchor="ctr" anchorCtr="0" forceAA="0" compatLnSpc="1">
            <a:noAutofit/>
          </a:bodyPr>
          <a:lstStyle/>
          <a:p>
            <a:pPr lvl="0" algn="ctr">
              <a:spcBef>
                <a:spcPct val="0"/>
              </a:spcBef>
              <a:spcAft>
                <a:spcPct val="0"/>
              </a:spcAft>
              <a:buClrTx/>
              <a:buSzTx/>
              <a:buFontTx/>
            </a:pPr>
            <a:r>
              <a:rPr lang="en-US" sz="1500" b="1">
                <a:solidFill>
                  <a:srgbClr val="FFFFFF"/>
                </a:solidFill>
                <a:latin typeface="+mn-ea"/>
                <a:cs typeface="+mn-ea"/>
                <a:sym typeface="+mn-ea"/>
              </a:rPr>
              <a:t>05</a:t>
            </a:r>
            <a:endParaRPr lang="en-US" sz="1500" b="1">
              <a:solidFill>
                <a:srgbClr val="FFFFFF"/>
              </a:solidFill>
              <a:latin typeface="+mn-ea"/>
              <a:cs typeface="+mn-ea"/>
              <a:sym typeface="+mn-ea"/>
            </a:endParaRPr>
          </a:p>
        </p:txBody>
      </p:sp>
      <p:sp>
        <p:nvSpPr>
          <p:cNvPr id="75" name="任意多边形 74"/>
          <p:cNvSpPr/>
          <p:nvPr>
            <p:custDataLst>
              <p:tags r:id="rId21"/>
            </p:custDataLst>
          </p:nvPr>
        </p:nvSpPr>
        <p:spPr bwMode="auto">
          <a:xfrm>
            <a:off x="5148977" y="3813334"/>
            <a:ext cx="166688" cy="80486"/>
          </a:xfrm>
          <a:custGeom>
            <a:avLst/>
            <a:gdLst>
              <a:gd name="T0" fmla="*/ 145 w 381"/>
              <a:gd name="T1" fmla="*/ 0 h 184"/>
              <a:gd name="T2" fmla="*/ 0 w 381"/>
              <a:gd name="T3" fmla="*/ 0 h 184"/>
              <a:gd name="T4" fmla="*/ 0 w 381"/>
              <a:gd name="T5" fmla="*/ 184 h 184"/>
              <a:gd name="T6" fmla="*/ 145 w 381"/>
              <a:gd name="T7" fmla="*/ 184 h 184"/>
              <a:gd name="T8" fmla="*/ 381 w 381"/>
              <a:gd name="T9" fmla="*/ 92 h 184"/>
              <a:gd name="T10" fmla="*/ 145 w 381"/>
              <a:gd name="T11" fmla="*/ 0 h 184"/>
            </a:gdLst>
            <a:ahLst/>
            <a:cxnLst>
              <a:cxn ang="0">
                <a:pos x="T0" y="T1"/>
              </a:cxn>
              <a:cxn ang="0">
                <a:pos x="T2" y="T3"/>
              </a:cxn>
              <a:cxn ang="0">
                <a:pos x="T4" y="T5"/>
              </a:cxn>
              <a:cxn ang="0">
                <a:pos x="T6" y="T7"/>
              </a:cxn>
              <a:cxn ang="0">
                <a:pos x="T8" y="T9"/>
              </a:cxn>
              <a:cxn ang="0">
                <a:pos x="T10" y="T11"/>
              </a:cxn>
            </a:cxnLst>
            <a:rect l="0" t="0" r="r" b="b"/>
            <a:pathLst>
              <a:path w="381" h="184">
                <a:moveTo>
                  <a:pt x="145" y="0"/>
                </a:moveTo>
                <a:cubicBezTo>
                  <a:pt x="0" y="0"/>
                  <a:pt x="0" y="0"/>
                  <a:pt x="0" y="0"/>
                </a:cubicBezTo>
                <a:cubicBezTo>
                  <a:pt x="0" y="184"/>
                  <a:pt x="0" y="184"/>
                  <a:pt x="0" y="184"/>
                </a:cubicBezTo>
                <a:cubicBezTo>
                  <a:pt x="145" y="184"/>
                  <a:pt x="145" y="184"/>
                  <a:pt x="145" y="184"/>
                </a:cubicBezTo>
                <a:cubicBezTo>
                  <a:pt x="275" y="184"/>
                  <a:pt x="381" y="143"/>
                  <a:pt x="381" y="92"/>
                </a:cubicBezTo>
                <a:cubicBezTo>
                  <a:pt x="381" y="41"/>
                  <a:pt x="275" y="0"/>
                  <a:pt x="145" y="0"/>
                </a:cubicBezTo>
                <a:close/>
              </a:path>
            </a:pathLst>
          </a:custGeom>
          <a:gradFill>
            <a:gsLst>
              <a:gs pos="0">
                <a:schemeClr val="accent1">
                  <a:alpha val="100000"/>
                </a:schemeClr>
              </a:gs>
              <a:gs pos="85000">
                <a:schemeClr val="accent1">
                  <a:lumMod val="75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solidFill>
                <a:schemeClr val="lt1"/>
              </a:solidFill>
              <a:cs typeface="+mn-ea"/>
              <a:sym typeface="+mn-lt"/>
            </a:endParaRPr>
          </a:p>
        </p:txBody>
      </p:sp>
      <p:sp>
        <p:nvSpPr>
          <p:cNvPr id="76" name="圆角矩形 75"/>
          <p:cNvSpPr/>
          <p:nvPr>
            <p:custDataLst>
              <p:tags r:id="rId22"/>
            </p:custDataLst>
          </p:nvPr>
        </p:nvSpPr>
        <p:spPr>
          <a:xfrm>
            <a:off x="1106567" y="3790474"/>
            <a:ext cx="2651284" cy="873919"/>
          </a:xfrm>
          <a:prstGeom prst="round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77" name="矩形 76"/>
          <p:cNvSpPr/>
          <p:nvPr>
            <p:custDataLst>
              <p:tags r:id="rId23"/>
            </p:custDataLst>
          </p:nvPr>
        </p:nvSpPr>
        <p:spPr>
          <a:xfrm>
            <a:off x="1003935" y="4180523"/>
            <a:ext cx="2646045" cy="484346"/>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900" dirty="0">
                <a:solidFill>
                  <a:schemeClr val="tx1">
                    <a:lumMod val="65000"/>
                    <a:lumOff val="35000"/>
                  </a:schemeClr>
                </a:solidFill>
                <a:latin typeface="+mn-ea"/>
                <a:cs typeface="+mn-ea"/>
              </a:rPr>
              <a:t>通过时间序列交叉验证（Time Series Cross-Validation）技术，进一步优化训练集和测试集的划分方式，从而减少因数据分布差异导致的性能偏差。</a:t>
            </a:r>
            <a:endParaRPr lang="zh-CN" altLang="en-US" sz="900" dirty="0">
              <a:solidFill>
                <a:schemeClr val="tx1">
                  <a:lumMod val="65000"/>
                  <a:lumOff val="35000"/>
                </a:schemeClr>
              </a:solidFill>
              <a:latin typeface="+mn-ea"/>
              <a:cs typeface="+mn-ea"/>
            </a:endParaRPr>
          </a:p>
        </p:txBody>
      </p:sp>
      <p:sp>
        <p:nvSpPr>
          <p:cNvPr id="78" name="矩形 77"/>
          <p:cNvSpPr/>
          <p:nvPr>
            <p:custDataLst>
              <p:tags r:id="rId24"/>
            </p:custDataLst>
          </p:nvPr>
        </p:nvSpPr>
        <p:spPr>
          <a:xfrm>
            <a:off x="1163241" y="3790474"/>
            <a:ext cx="2486700" cy="350996"/>
          </a:xfrm>
          <a:prstGeom prst="rect">
            <a:avLst/>
          </a:prstGeom>
          <a:noFill/>
        </p:spPr>
        <p:txBody>
          <a:bodyPr wrap="square" lIns="0" tIns="0" rIns="0" bIns="0" rtlCol="0" anchor="b" anchorCtr="0">
            <a:noAutofit/>
          </a:bodyPr>
          <a:lstStyle/>
          <a:p>
            <a:pPr algn="r">
              <a:spcBef>
                <a:spcPct val="0"/>
              </a:spcBef>
              <a:spcAft>
                <a:spcPct val="0"/>
              </a:spcAft>
            </a:pPr>
            <a:r>
              <a:rPr lang="zh-CN" altLang="en-US" sz="1350" b="1">
                <a:solidFill>
                  <a:schemeClr val="accent2"/>
                </a:solidFill>
                <a:latin typeface="+mn-ea"/>
                <a:cs typeface="+mn-ea"/>
              </a:rPr>
              <a:t>改进数据分割策略</a:t>
            </a:r>
            <a:endParaRPr lang="zh-CN" altLang="en-US" sz="1350" b="1">
              <a:solidFill>
                <a:schemeClr val="accent2"/>
              </a:solidFill>
              <a:latin typeface="+mn-ea"/>
              <a:cs typeface="+mn-ea"/>
            </a:endParaRPr>
          </a:p>
        </p:txBody>
      </p:sp>
      <p:sp>
        <p:nvSpPr>
          <p:cNvPr id="79" name="任意多边形 5"/>
          <p:cNvSpPr/>
          <p:nvPr>
            <p:custDataLst>
              <p:tags r:id="rId25"/>
            </p:custDataLst>
          </p:nvPr>
        </p:nvSpPr>
        <p:spPr bwMode="auto">
          <a:xfrm>
            <a:off x="3757851" y="3996690"/>
            <a:ext cx="1114901" cy="421005"/>
          </a:xfrm>
          <a:custGeom>
            <a:avLst/>
            <a:gdLst>
              <a:gd name="connsiteX0" fmla="*/ 345 w 3007"/>
              <a:gd name="connsiteY0" fmla="*/ 0 h 1135"/>
              <a:gd name="connsiteX1" fmla="*/ 451 w 3007"/>
              <a:gd name="connsiteY1" fmla="*/ 0 h 1135"/>
              <a:gd name="connsiteX2" fmla="*/ 2470 w 3007"/>
              <a:gd name="connsiteY2" fmla="*/ 0 h 1135"/>
              <a:gd name="connsiteX3" fmla="*/ 3007 w 3007"/>
              <a:gd name="connsiteY3" fmla="*/ 512 h 1135"/>
              <a:gd name="connsiteX4" fmla="*/ 2470 w 3007"/>
              <a:gd name="connsiteY4" fmla="*/ 1025 h 1135"/>
              <a:gd name="connsiteX5" fmla="*/ 451 w 3007"/>
              <a:gd name="connsiteY5" fmla="*/ 1025 h 1135"/>
              <a:gd name="connsiteX6" fmla="*/ 279 w 3007"/>
              <a:gd name="connsiteY6" fmla="*/ 1025 h 1135"/>
              <a:gd name="connsiteX7" fmla="*/ 0 w 3007"/>
              <a:gd name="connsiteY7" fmla="*/ 1133 h 1135"/>
              <a:gd name="connsiteX8" fmla="*/ 0 w 3007"/>
              <a:gd name="connsiteY8" fmla="*/ 148 h 1135"/>
              <a:gd name="connsiteX9" fmla="*/ 345 w 3007"/>
              <a:gd name="connsiteY9" fmla="*/ 0 h 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5">
                <a:moveTo>
                  <a:pt x="345" y="0"/>
                </a:moveTo>
                <a:cubicBezTo>
                  <a:pt x="451" y="0"/>
                  <a:pt x="451" y="0"/>
                  <a:pt x="451" y="0"/>
                </a:cubicBezTo>
                <a:cubicBezTo>
                  <a:pt x="2470" y="0"/>
                  <a:pt x="2470" y="0"/>
                  <a:pt x="2470" y="0"/>
                </a:cubicBezTo>
                <a:cubicBezTo>
                  <a:pt x="3007" y="512"/>
                  <a:pt x="3007" y="512"/>
                  <a:pt x="3007" y="512"/>
                </a:cubicBezTo>
                <a:cubicBezTo>
                  <a:pt x="2470" y="1025"/>
                  <a:pt x="2470" y="1025"/>
                  <a:pt x="2470" y="1025"/>
                </a:cubicBezTo>
                <a:cubicBezTo>
                  <a:pt x="451" y="1025"/>
                  <a:pt x="451" y="1025"/>
                  <a:pt x="451" y="1025"/>
                </a:cubicBezTo>
                <a:cubicBezTo>
                  <a:pt x="279" y="1025"/>
                  <a:pt x="279" y="1025"/>
                  <a:pt x="279" y="1025"/>
                </a:cubicBezTo>
                <a:cubicBezTo>
                  <a:pt x="125" y="1025"/>
                  <a:pt x="0" y="1074"/>
                  <a:pt x="0" y="1133"/>
                </a:cubicBezTo>
                <a:cubicBezTo>
                  <a:pt x="0" y="1192"/>
                  <a:pt x="0" y="148"/>
                  <a:pt x="0" y="148"/>
                </a:cubicBezTo>
                <a:cubicBezTo>
                  <a:pt x="0" y="66"/>
                  <a:pt x="155" y="0"/>
                  <a:pt x="345" y="0"/>
                </a:cubicBezTo>
                <a:close/>
              </a:path>
            </a:pathLst>
          </a:custGeom>
          <a:gradFill>
            <a:gsLst>
              <a:gs pos="0">
                <a:schemeClr val="accent2">
                  <a:lumMod val="60000"/>
                  <a:lumOff val="40000"/>
                  <a:alpha val="100000"/>
                </a:schemeClr>
              </a:gs>
              <a:gs pos="100000">
                <a:schemeClr val="accent2">
                  <a:alpha val="100000"/>
                </a:schemeClr>
              </a:gs>
            </a:gsLst>
            <a:lin ang="10800000" scaled="0"/>
          </a:gradFill>
          <a:ln>
            <a:solidFill>
              <a:schemeClr val="accent2"/>
            </a:solidFill>
          </a:ln>
          <a:effectLst>
            <a:outerShdw blurRad="444500" dist="127000" dir="5400000" algn="t"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134778" bIns="53816" numCol="1" spcCol="0" rtlCol="0" fromWordArt="0" anchor="ctr" anchorCtr="0" forceAA="0" compatLnSpc="1">
            <a:noAutofit/>
          </a:bodyPr>
          <a:lstStyle/>
          <a:p>
            <a:pPr lvl="0" algn="ctr">
              <a:spcBef>
                <a:spcPct val="0"/>
              </a:spcBef>
              <a:spcAft>
                <a:spcPct val="0"/>
              </a:spcAft>
              <a:buClrTx/>
              <a:buSzTx/>
              <a:buFontTx/>
            </a:pPr>
            <a:r>
              <a:rPr lang="en-US" sz="1500" b="1">
                <a:solidFill>
                  <a:srgbClr val="FFFFFF"/>
                </a:solidFill>
                <a:latin typeface="+mn-ea"/>
                <a:cs typeface="+mn-ea"/>
                <a:sym typeface="+mn-ea"/>
              </a:rPr>
              <a:t>06</a:t>
            </a:r>
            <a:endParaRPr lang="en-US" sz="1500" b="1">
              <a:solidFill>
                <a:srgbClr val="FFFFFF"/>
              </a:solidFill>
              <a:latin typeface="+mn-ea"/>
              <a:cs typeface="+mn-ea"/>
              <a:sym typeface="+mn-ea"/>
            </a:endParaRPr>
          </a:p>
        </p:txBody>
      </p:sp>
      <p:sp>
        <p:nvSpPr>
          <p:cNvPr id="80" name="任意多边形 6"/>
          <p:cNvSpPr/>
          <p:nvPr>
            <p:custDataLst>
              <p:tags r:id="rId26"/>
            </p:custDataLst>
          </p:nvPr>
        </p:nvSpPr>
        <p:spPr bwMode="auto">
          <a:xfrm>
            <a:off x="3751184" y="4377214"/>
            <a:ext cx="167640" cy="80963"/>
          </a:xfrm>
          <a:custGeom>
            <a:avLst/>
            <a:gdLst>
              <a:gd name="T0" fmla="*/ 236 w 382"/>
              <a:gd name="T1" fmla="*/ 0 h 185"/>
              <a:gd name="T2" fmla="*/ 382 w 382"/>
              <a:gd name="T3" fmla="*/ 0 h 185"/>
              <a:gd name="T4" fmla="*/ 382 w 382"/>
              <a:gd name="T5" fmla="*/ 185 h 185"/>
              <a:gd name="T6" fmla="*/ 236 w 382"/>
              <a:gd name="T7" fmla="*/ 185 h 185"/>
              <a:gd name="T8" fmla="*/ 0 w 382"/>
              <a:gd name="T9" fmla="*/ 92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3"/>
                  <a:pt x="0" y="92"/>
                </a:cubicBezTo>
                <a:cubicBezTo>
                  <a:pt x="0" y="42"/>
                  <a:pt x="106" y="0"/>
                  <a:pt x="236" y="0"/>
                </a:cubicBezTo>
                <a:close/>
              </a:path>
            </a:pathLst>
          </a:custGeom>
          <a:gradFill>
            <a:gsLst>
              <a:gs pos="0">
                <a:schemeClr val="accent2">
                  <a:alpha val="100000"/>
                </a:schemeClr>
              </a:gs>
              <a:gs pos="85000">
                <a:schemeClr val="accent2">
                  <a:lumMod val="75000"/>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solidFill>
                <a:schemeClr val="lt1"/>
              </a:solidFill>
              <a:cs typeface="+mn-ea"/>
              <a:sym typeface="+mn-lt"/>
            </a:endParaRPr>
          </a:p>
        </p:txBody>
      </p:sp>
      <p:sp>
        <p:nvSpPr>
          <p:cNvPr id="81" name="任意多边形 7"/>
          <p:cNvSpPr/>
          <p:nvPr>
            <p:custDataLst>
              <p:tags r:id="rId27"/>
            </p:custDataLst>
          </p:nvPr>
        </p:nvSpPr>
        <p:spPr bwMode="auto">
          <a:xfrm>
            <a:off x="3758327" y="1737836"/>
            <a:ext cx="1114901" cy="422434"/>
          </a:xfrm>
          <a:custGeom>
            <a:avLst/>
            <a:gdLst>
              <a:gd name="connsiteX0" fmla="*/ 345 w 3007"/>
              <a:gd name="connsiteY0" fmla="*/ 0 h 1139"/>
              <a:gd name="connsiteX1" fmla="*/ 451 w 3007"/>
              <a:gd name="connsiteY1" fmla="*/ 0 h 1139"/>
              <a:gd name="connsiteX2" fmla="*/ 2470 w 3007"/>
              <a:gd name="connsiteY2" fmla="*/ 0 h 1139"/>
              <a:gd name="connsiteX3" fmla="*/ 3007 w 3007"/>
              <a:gd name="connsiteY3" fmla="*/ 514 h 1139"/>
              <a:gd name="connsiteX4" fmla="*/ 2470 w 3007"/>
              <a:gd name="connsiteY4" fmla="*/ 1027 h 1139"/>
              <a:gd name="connsiteX5" fmla="*/ 451 w 3007"/>
              <a:gd name="connsiteY5" fmla="*/ 1027 h 1139"/>
              <a:gd name="connsiteX6" fmla="*/ 279 w 3007"/>
              <a:gd name="connsiteY6" fmla="*/ 1027 h 1139"/>
              <a:gd name="connsiteX7" fmla="*/ 0 w 3007"/>
              <a:gd name="connsiteY7" fmla="*/ 1137 h 1139"/>
              <a:gd name="connsiteX8" fmla="*/ 0 w 3007"/>
              <a:gd name="connsiteY8" fmla="*/ 150 h 1139"/>
              <a:gd name="connsiteX9" fmla="*/ 345 w 3007"/>
              <a:gd name="connsiteY9" fmla="*/ 0 h 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9">
                <a:moveTo>
                  <a:pt x="345" y="0"/>
                </a:moveTo>
                <a:cubicBezTo>
                  <a:pt x="451" y="0"/>
                  <a:pt x="451" y="0"/>
                  <a:pt x="451" y="0"/>
                </a:cubicBezTo>
                <a:cubicBezTo>
                  <a:pt x="2470" y="0"/>
                  <a:pt x="2470" y="0"/>
                  <a:pt x="2470" y="0"/>
                </a:cubicBezTo>
                <a:cubicBezTo>
                  <a:pt x="3007" y="514"/>
                  <a:pt x="3007" y="514"/>
                  <a:pt x="3007" y="514"/>
                </a:cubicBezTo>
                <a:cubicBezTo>
                  <a:pt x="2470" y="1027"/>
                  <a:pt x="2470" y="1027"/>
                  <a:pt x="2470" y="1027"/>
                </a:cubicBezTo>
                <a:cubicBezTo>
                  <a:pt x="451" y="1027"/>
                  <a:pt x="451" y="1027"/>
                  <a:pt x="451" y="1027"/>
                </a:cubicBezTo>
                <a:cubicBezTo>
                  <a:pt x="279" y="1027"/>
                  <a:pt x="279" y="1027"/>
                  <a:pt x="279" y="1027"/>
                </a:cubicBezTo>
                <a:cubicBezTo>
                  <a:pt x="125" y="1027"/>
                  <a:pt x="0" y="1077"/>
                  <a:pt x="0" y="1137"/>
                </a:cubicBezTo>
                <a:cubicBezTo>
                  <a:pt x="0" y="1197"/>
                  <a:pt x="0" y="150"/>
                  <a:pt x="0" y="150"/>
                </a:cubicBezTo>
                <a:cubicBezTo>
                  <a:pt x="0" y="67"/>
                  <a:pt x="155" y="0"/>
                  <a:pt x="345" y="0"/>
                </a:cubicBezTo>
                <a:close/>
              </a:path>
            </a:pathLst>
          </a:custGeom>
          <a:gradFill>
            <a:gsLst>
              <a:gs pos="0">
                <a:schemeClr val="accent2">
                  <a:lumMod val="60000"/>
                  <a:lumOff val="40000"/>
                  <a:alpha val="100000"/>
                </a:schemeClr>
              </a:gs>
              <a:gs pos="100000">
                <a:schemeClr val="accent2">
                  <a:alpha val="100000"/>
                </a:schemeClr>
              </a:gs>
            </a:gsLst>
            <a:lin ang="10800000" scaled="0"/>
          </a:gradFill>
          <a:ln>
            <a:solidFill>
              <a:schemeClr val="accent2"/>
            </a:solidFill>
          </a:ln>
          <a:effectLst>
            <a:outerShdw blurRad="444500" dist="127000" dir="5400000" algn="t"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134778" bIns="53816" numCol="1" spcCol="0" rtlCol="0" fromWordArt="0" anchor="ctr" anchorCtr="0" forceAA="0" compatLnSpc="1">
            <a:noAutofit/>
          </a:bodyPr>
          <a:lstStyle/>
          <a:p>
            <a:pPr lvl="0" algn="ctr">
              <a:spcBef>
                <a:spcPct val="0"/>
              </a:spcBef>
              <a:spcAft>
                <a:spcPct val="0"/>
              </a:spcAft>
              <a:buClrTx/>
              <a:buSzTx/>
              <a:buFontTx/>
            </a:pPr>
            <a:r>
              <a:rPr lang="en-US" sz="1500" b="1">
                <a:solidFill>
                  <a:srgbClr val="FFFFFF"/>
                </a:solidFill>
                <a:latin typeface="+mn-ea"/>
                <a:cs typeface="+mn-ea"/>
                <a:sym typeface="+mn-ea"/>
              </a:rPr>
              <a:t>02</a:t>
            </a:r>
            <a:endParaRPr lang="en-US" sz="1500" b="1">
              <a:solidFill>
                <a:srgbClr val="FFFFFF"/>
              </a:solidFill>
              <a:latin typeface="+mn-ea"/>
              <a:cs typeface="+mn-ea"/>
              <a:sym typeface="+mn-ea"/>
            </a:endParaRPr>
          </a:p>
        </p:txBody>
      </p:sp>
      <p:sp>
        <p:nvSpPr>
          <p:cNvPr id="82" name="任意多边形 8"/>
          <p:cNvSpPr/>
          <p:nvPr>
            <p:custDataLst>
              <p:tags r:id="rId28"/>
            </p:custDataLst>
          </p:nvPr>
        </p:nvSpPr>
        <p:spPr bwMode="auto">
          <a:xfrm>
            <a:off x="3754041" y="2117884"/>
            <a:ext cx="167640" cy="80963"/>
          </a:xfrm>
          <a:custGeom>
            <a:avLst/>
            <a:gdLst>
              <a:gd name="T0" fmla="*/ 236 w 382"/>
              <a:gd name="T1" fmla="*/ 0 h 185"/>
              <a:gd name="T2" fmla="*/ 382 w 382"/>
              <a:gd name="T3" fmla="*/ 0 h 185"/>
              <a:gd name="T4" fmla="*/ 382 w 382"/>
              <a:gd name="T5" fmla="*/ 185 h 185"/>
              <a:gd name="T6" fmla="*/ 236 w 382"/>
              <a:gd name="T7" fmla="*/ 185 h 185"/>
              <a:gd name="T8" fmla="*/ 0 w 382"/>
              <a:gd name="T9" fmla="*/ 93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4"/>
                  <a:pt x="0" y="93"/>
                </a:cubicBezTo>
                <a:cubicBezTo>
                  <a:pt x="0" y="42"/>
                  <a:pt x="106" y="0"/>
                  <a:pt x="236" y="0"/>
                </a:cubicBezTo>
                <a:close/>
              </a:path>
            </a:pathLst>
          </a:custGeom>
          <a:gradFill>
            <a:gsLst>
              <a:gs pos="0">
                <a:schemeClr val="accent2">
                  <a:alpha val="100000"/>
                </a:schemeClr>
              </a:gs>
              <a:gs pos="85000">
                <a:schemeClr val="accent2">
                  <a:lumMod val="75000"/>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solidFill>
                <a:schemeClr val="lt1"/>
              </a:solidFill>
              <a:cs typeface="+mn-ea"/>
              <a:sym typeface="+mn-lt"/>
            </a:endParaRPr>
          </a:p>
        </p:txBody>
      </p:sp>
      <p:sp>
        <p:nvSpPr>
          <p:cNvPr id="83" name="圆角矩形 82"/>
          <p:cNvSpPr/>
          <p:nvPr>
            <p:custDataLst>
              <p:tags r:id="rId29"/>
            </p:custDataLst>
          </p:nvPr>
        </p:nvSpPr>
        <p:spPr>
          <a:xfrm>
            <a:off x="1106567" y="1531144"/>
            <a:ext cx="2651284" cy="873919"/>
          </a:xfrm>
          <a:prstGeom prst="round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84" name="矩形 83"/>
          <p:cNvSpPr/>
          <p:nvPr>
            <p:custDataLst>
              <p:tags r:id="rId30"/>
            </p:custDataLst>
          </p:nvPr>
        </p:nvSpPr>
        <p:spPr>
          <a:xfrm>
            <a:off x="1072039" y="1921193"/>
            <a:ext cx="2577941" cy="484346"/>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050" dirty="0">
                <a:solidFill>
                  <a:schemeClr val="tx1">
                    <a:lumMod val="65000"/>
                    <a:lumOff val="35000"/>
                  </a:schemeClr>
                </a:solidFill>
                <a:latin typeface="+mn-ea"/>
                <a:cs typeface="+mn-ea"/>
              </a:rPr>
              <a:t>引入非线性时间序列模型或混合模型，以捕捉房价的非线性变化规律和复杂的动态特性。</a:t>
            </a:r>
            <a:endParaRPr lang="zh-CN" altLang="en-US" sz="1050" dirty="0">
              <a:solidFill>
                <a:schemeClr val="tx1">
                  <a:lumMod val="65000"/>
                  <a:lumOff val="35000"/>
                </a:schemeClr>
              </a:solidFill>
              <a:latin typeface="+mn-ea"/>
              <a:cs typeface="+mn-ea"/>
            </a:endParaRPr>
          </a:p>
        </p:txBody>
      </p:sp>
      <p:sp>
        <p:nvSpPr>
          <p:cNvPr id="85" name="矩形 84"/>
          <p:cNvSpPr/>
          <p:nvPr>
            <p:custDataLst>
              <p:tags r:id="rId31"/>
            </p:custDataLst>
          </p:nvPr>
        </p:nvSpPr>
        <p:spPr>
          <a:xfrm>
            <a:off x="1163241" y="1531144"/>
            <a:ext cx="2486700" cy="350996"/>
          </a:xfrm>
          <a:prstGeom prst="rect">
            <a:avLst/>
          </a:prstGeom>
          <a:noFill/>
        </p:spPr>
        <p:txBody>
          <a:bodyPr wrap="square" lIns="0" tIns="0" rIns="0" bIns="0" rtlCol="0" anchor="b" anchorCtr="0">
            <a:noAutofit/>
          </a:bodyPr>
          <a:lstStyle/>
          <a:p>
            <a:pPr algn="r">
              <a:spcBef>
                <a:spcPct val="0"/>
              </a:spcBef>
              <a:spcAft>
                <a:spcPct val="0"/>
              </a:spcAft>
            </a:pPr>
            <a:r>
              <a:rPr lang="zh-CN" altLang="en-US" sz="1350" b="1">
                <a:solidFill>
                  <a:schemeClr val="accent2"/>
                </a:solidFill>
                <a:latin typeface="+mn-ea"/>
                <a:cs typeface="+mn-ea"/>
              </a:rPr>
              <a:t>采用非线性建模方法</a:t>
            </a:r>
            <a:endParaRPr lang="zh-CN" altLang="en-US" sz="1350" b="1">
              <a:solidFill>
                <a:schemeClr val="accent2"/>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38792" y="2311996"/>
            <a:ext cx="4313208" cy="101600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750" b="1" dirty="0">
                <a:solidFill>
                  <a:srgbClr val="0070C0">
                    <a:alpha val="10000"/>
                  </a:srgbClr>
                </a:solidFill>
                <a:latin typeface="Arial" panose="020B0604020202020204" pitchFamily="34" charset="0"/>
                <a:ea typeface="微软雅黑" panose="020B0503020204020204" pitchFamily="34" charset="-122"/>
                <a:cs typeface="微软雅黑" panose="020B0503020204020204" pitchFamily="34" charset="-120"/>
              </a:rPr>
              <a:t>THANKS！</a:t>
            </a:r>
            <a:endParaRPr lang="en-US" sz="4750" b="1" dirty="0">
              <a:solidFill>
                <a:srgbClr val="0070C0">
                  <a:alpha val="10000"/>
                </a:srgbClr>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Shape 2"/>
          <p:cNvSpPr/>
          <p:nvPr/>
        </p:nvSpPr>
        <p:spPr>
          <a:xfrm>
            <a:off x="82523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6" name="Shape 3"/>
          <p:cNvSpPr/>
          <p:nvPr/>
        </p:nvSpPr>
        <p:spPr>
          <a:xfrm>
            <a:off x="115083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47644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8" name="Shape 5"/>
          <p:cNvSpPr/>
          <p:nvPr/>
        </p:nvSpPr>
        <p:spPr>
          <a:xfrm>
            <a:off x="180204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731030" y="190766"/>
            <a:ext cx="58129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数据描述</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8" name="Rectangle 2"/>
          <p:cNvSpPr>
            <a:spLocks noChangeArrowheads="1"/>
          </p:cNvSpPr>
          <p:nvPr/>
        </p:nvSpPr>
        <p:spPr bwMode="auto">
          <a:xfrm>
            <a:off x="233349" y="1284542"/>
            <a:ext cx="4298140" cy="341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数据来源与样本量</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数据来自医院内部数据库和患者调查问卷。</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样本量：25名患者。</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主要变量</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Age（年龄）</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Severity（疾病严重程度）</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Surg_Med（科室：内科=0，外科=1）</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Anxiety（焦虑指数）</a:t>
            </a:r>
            <a:endPar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Satisfaction（满意度评分）</a:t>
            </a:r>
            <a:endParaRPr kumimoji="0" lang="en-US" altLang="zh-CN"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eaLnBrk="0" fontAlgn="base" hangingPunct="0">
              <a:spcBef>
                <a:spcPct val="0"/>
              </a:spcBef>
              <a:spcAft>
                <a:spcPct val="0"/>
              </a:spcAft>
              <a:buFontTx/>
              <a:buChar char="•"/>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特点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无缺失值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eaLnBrk="0" fontAlgn="base" hangingPunct="0">
              <a:spcBef>
                <a:spcPct val="0"/>
              </a:spcBef>
              <a:spcAft>
                <a:spcPct val="0"/>
              </a:spcAft>
              <a:buFontTx/>
              <a:buChar char="•"/>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存在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多项式</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关系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427" y="1324408"/>
            <a:ext cx="4916573" cy="3687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ext 0"/>
          <p:cNvSpPr/>
          <p:nvPr/>
        </p:nvSpPr>
        <p:spPr>
          <a:xfrm>
            <a:off x="2525286" y="233052"/>
            <a:ext cx="3838471" cy="693203"/>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探索性数据分析 </a:t>
            </a:r>
            <a:r>
              <a:rPr lang="en-US" altLang="zh-CN"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(EDA)</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Rectangle 2"/>
          <p:cNvSpPr>
            <a:spLocks noChangeArrowheads="1"/>
          </p:cNvSpPr>
          <p:nvPr/>
        </p:nvSpPr>
        <p:spPr bwMode="auto">
          <a:xfrm>
            <a:off x="431732" y="1323638"/>
            <a:ext cx="2953863"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变量关系概览</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分析年龄、疾病严重程度、焦虑指数与满意度之间的关系</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相关性分析</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年龄与满意度: 负相关</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疾病严重度与满意度: 负相关</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焦虑指数与满意度: 正相关</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194" y="926255"/>
            <a:ext cx="4814695" cy="36110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初始</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回归模型</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2" name="Rectangle 1"/>
          <p:cNvSpPr>
            <a:spLocks noChangeArrowheads="1"/>
          </p:cNvSpPr>
          <p:nvPr/>
        </p:nvSpPr>
        <p:spPr bwMode="auto">
          <a:xfrm>
            <a:off x="700268" y="1183139"/>
            <a:ext cx="347789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R²</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0.904</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显著变量</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Age（p &lt; 0.001）</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Severity（p &lt; 0.001）</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非显著变量</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Surg_Med（p = 0.8917）</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Anxiety（p = 0.2422）</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647" y="650950"/>
            <a:ext cx="6339237" cy="47544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逐步回归模型</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3" name="Rectangle 1"/>
          <p:cNvSpPr>
            <a:spLocks noChangeArrowheads="1"/>
          </p:cNvSpPr>
          <p:nvPr/>
        </p:nvSpPr>
        <p:spPr bwMode="auto">
          <a:xfrm>
            <a:off x="665545" y="1797601"/>
            <a:ext cx="3339296" cy="203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模型指标</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R²</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0.8997</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RMSE</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6.57471</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显著变量</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Age（p &lt; 0.001）</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Severity²（p &lt; 0.001）</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735" y="1012082"/>
            <a:ext cx="6778877" cy="50841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模型诊断</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Rectangle 1"/>
          <p:cNvSpPr>
            <a:spLocks noChangeArrowheads="1"/>
          </p:cNvSpPr>
          <p:nvPr/>
        </p:nvSpPr>
        <p:spPr bwMode="auto">
          <a:xfrm>
            <a:off x="866201" y="955744"/>
            <a:ext cx="4693534"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多重共线性检查</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VIF值</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 1.448</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Severity²: 1.448</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结论</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无严重多重共线性问题</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残差诊断</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残差与拟合值散点图</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检查同方差性</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QQ图</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检查残差正态性</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Durbin-Watson 测试</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DW值</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1.8019</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p-value</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0.2488</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结论</a:t>
            </a:r>
            <a:r>
              <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 无显著自相关问题</a:t>
            </a: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403" y="1076743"/>
            <a:ext cx="4691209" cy="35184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3*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1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3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5,6,5,6]}"/>
</p:tagLst>
</file>

<file path=ppt/tags/tag1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315_5*l_h_f*1_3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315_5*l_h_a*1_3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3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4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DIAGRAM_USE_COLOR_VALUE" val="{&quot;color_scheme&quot;:1,&quot;color_type&quot;:1,&quot;theme_color_indexes&quot;:[5,6,5,6,5,6]}"/>
</p:tagLst>
</file>

<file path=ppt/tags/tag1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315_5*l_h_f*1_4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315_5*l_h_a*1_4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4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DIAGRAM_USE_COLOR_VALUE" val="{&quot;color_scheme&quot;:1,&quot;color_type&quot;:1,&quot;theme_color_indexes&quot;:[5,6,5,6,5,6]}"/>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4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1.xml><?xml version="1.0" encoding="utf-8"?>
<p:tagLst xmlns:p="http://schemas.openxmlformats.org/presentationml/2006/main">
  <p:tag name="KSO_WM_UNIT_VALUE" val="14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3*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5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5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5,6,5,6]}"/>
</p:tagLst>
</file>

<file path=ppt/tags/tag1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0315_5*l_h_f*1_5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0315_5*l_h_a*1_5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5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5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5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5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6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6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DIAGRAM_USE_COLOR_VALUE" val="{&quot;color_scheme&quot;:1,&quot;color_type&quot;:1,&quot;theme_color_indexes&quot;:[5,6,5,6,5,6]}"/>
</p:tagLst>
</file>

<file path=ppt/tags/tag1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6_1"/>
  <p:tag name="KSO_WM_UNIT_ID" val="diagram20230315_5*l_h_f*1_6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0315_5*l_h_a*1_6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6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6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DIAGRAM_USE_COLOR_VALUE" val="{&quot;color_scheme&quot;:1,&quot;color_type&quot;:1,&quot;theme_color_indexes&quot;:[5,6,5,6,5,6]}"/>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6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6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3*l_h_a*1_2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DIAGRAM_USE_COLOR_VALUE" val="{&quot;color_scheme&quot;:1,&quot;color_type&quot;:1,&quot;theme_color_indexes&quot;:[5,6,5,6,5,6]}"/>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2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5*l_h_i*1_2_3"/>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DIAGRAM_USE_COLOR_VALUE" val="{&quot;color_scheme&quot;:1,&quot;color_type&quot;:1,&quot;theme_color_indexes&quot;:[5,6,5,6,5,6]}"/>
</p:tagLst>
</file>

<file path=ppt/tags/tag1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315_5*l_h_f*1_2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315_5*l_h_a*1_2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25.xml><?xml version="1.0" encoding="utf-8"?>
<p:tagLst xmlns:p="http://schemas.openxmlformats.org/presentationml/2006/main">
  <p:tag name="COMMONDATA" val="eyJoZGlkIjoiNmE4YWE2NWM2NjkyMzUxOGRkNDNkNjJlMmYxYjJlZDkifQ=="/>
  <p:tag name="FULLTEXTBEAUTIFYED"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f"/>
  <p:tag name="KSO_WM_UNIT_INDEX" val="1_4_1"/>
  <p:tag name="KSO_WM_UNIT_ID" val="diagram20233203_3*l_h_f*1_4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3203_3*l_h_a*1_4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5.xml><?xml version="1.0" encoding="utf-8"?>
<p:tagLst xmlns:p="http://schemas.openxmlformats.org/presentationml/2006/main">
  <p:tag name="KSO_WM_UNIT_VALUE" val="14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3*l_h_f*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3*l_h_a*1_1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7.xml><?xml version="1.0" encoding="utf-8"?>
<p:tagLst xmlns:p="http://schemas.openxmlformats.org/presentationml/2006/main">
  <p:tag name="KSO_WM_UNIT_VALUE" val="14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3*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3_3*l_h_a*1_3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9.xml><?xml version="1.0" encoding="utf-8"?>
<p:tagLst xmlns:p="http://schemas.openxmlformats.org/presentationml/2006/main">
  <p:tag name="KSO_WM_UNIT_VALUE" val="108*108"/>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3*l_h_x*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20.xml><?xml version="1.0" encoding="utf-8"?>
<p:tagLst xmlns:p="http://schemas.openxmlformats.org/presentationml/2006/main">
  <p:tag name="KSO_WM_UNIT_VALUE" val="108*108"/>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3*l_h_x*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xml><?xml version="1.0" encoding="utf-8"?>
<p:tagLst xmlns:p="http://schemas.openxmlformats.org/presentationml/2006/main">
  <p:tag name="KSO_WM_UNIT_VALUE" val="100*108"/>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3*l_h_x*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2.xml><?xml version="1.0" encoding="utf-8"?>
<p:tagLst xmlns:p="http://schemas.openxmlformats.org/presentationml/2006/main">
  <p:tag name="KSO_WM_UNIT_VALUE" val="100*108"/>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3*l_h_x*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51_3*l_h_f*1_1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51_3*l_h_a*1_1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51_3*l_h_f*1_2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51_3*l_h_a*1_2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51_3*l_h_f*1_3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51_3*l_h_a*1_3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3151_3*l_h_f*1_4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3.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3151_3*l_h_a*1_4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31.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0778_1*f*1"/>
  <p:tag name="KSO_WM_TEMPLATE_CATEGORY" val="diagram"/>
  <p:tag name="KSO_WM_TEMPLATE_INDEX" val="20200778"/>
  <p:tag name="KSO_WM_UNIT_LAYERLEVEL" val="1"/>
  <p:tag name="KSO_WM_TAG_VERSION" val="1.0"/>
  <p:tag name="KSO_WM_BEAUTIFY_FLAG" val="#wm#"/>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SUBTYPE" val="a"/>
  <p:tag name="KSO_WM_UNIT_TEXT_FILL_FORE_SCHEMECOLOR_INDEX_BRIGHTNESS" val="0.25"/>
  <p:tag name="KSO_WM_UNIT_TEXT_FILL_FORE_SCHEMECOLOR_INDEX" val="13"/>
  <p:tag name="KSO_WM_UNIT_TEXT_FILL_TYPE" val="1"/>
</p:tagLst>
</file>

<file path=ppt/tags/tag32.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0778_1*f*1"/>
  <p:tag name="KSO_WM_TEMPLATE_CATEGORY" val="diagram"/>
  <p:tag name="KSO_WM_TEMPLATE_INDEX" val="20200778"/>
  <p:tag name="KSO_WM_UNIT_LAYERLEVEL" val="1"/>
  <p:tag name="KSO_WM_TAG_VERSION" val="1.0"/>
  <p:tag name="KSO_WM_BEAUTIFY_FLAG" val="#wm#"/>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SUBTYPE" val="a"/>
  <p:tag name="KSO_WM_UNIT_TEXT_FILL_FORE_SCHEMECOLOR_INDEX_BRIGHTNESS" val="0.25"/>
  <p:tag name="KSO_WM_UNIT_TEXT_FILL_FORE_SCHEMECOLOR_INDEX" val="13"/>
  <p:tag name="KSO_WM_UNIT_TEXT_FILL_TYPE" val="1"/>
</p:tagLst>
</file>

<file path=ppt/tags/tag33.xml><?xml version="1.0" encoding="utf-8"?>
<p:tagLst xmlns:p="http://schemas.openxmlformats.org/presentationml/2006/main">
  <p:tag name="KSO_WM_UNIT_VALUE" val="1269*1269"/>
  <p:tag name="KSO_WM_UNIT_HIGHLIGHT" val="0"/>
  <p:tag name="KSO_WM_UNIT_COMPATIBLE" val="0"/>
  <p:tag name="KSO_WM_UNIT_DIAGRAM_ISNUMVISUAL" val="0"/>
  <p:tag name="KSO_WM_UNIT_DIAGRAM_ISREFERUNIT" val="0"/>
  <p:tag name="KSO_WM_UNIT_TYPE" val="d"/>
  <p:tag name="KSO_WM_UNIT_INDEX" val="1"/>
  <p:tag name="KSO_WM_UNIT_ID" val="diagram20208916_1*d*1"/>
  <p:tag name="KSO_WM_TEMPLATE_CATEGORY" val="diagram"/>
  <p:tag name="KSO_WM_TEMPLATE_INDEX" val="20208916"/>
  <p:tag name="KSO_WM_UNIT_LAYERLEVEL" val="1"/>
  <p:tag name="KSO_WM_TAG_VERSION" val="1.0"/>
  <p:tag name="KSO_WM_BEAUTIFY_FLAG" val="#wm#"/>
  <p:tag name="KSO_WM_CHIP_GROUPID" val="5e7310da9a230a26b9e88a19"/>
  <p:tag name="KSO_WM_CHIP_XID" val="5e7310da9a230a26b9e88a1a"/>
  <p:tag name="KSO_WM_UNIT_DEC_AREA_ID" val="c3fb6bec0d9343258f5c74a12d905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0adb4ca6f174998bf85ab18a59f802b"/>
  <p:tag name="KSO_WM_UNIT_SUPPORT_UNIT_TYPE" val="[&quot;d&quot;,&quot;α&quot;,&quot;β&quot;]"/>
  <p:tag name="KSO_WM_TEMPLATE_ASSEMBLE_XID" val="60656f924054ed1e2fb80cad"/>
  <p:tag name="KSO_WM_TEMPLATE_ASSEMBLE_GROUPID" val="60656f924054ed1e2fb80cad"/>
  <p:tag name="KSO_WM_UNIT_PICTURE_CLIP_FLAG" val="0"/>
</p:tagLst>
</file>

<file path=ppt/tags/tag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916_1*f*1"/>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168"/>
  <p:tag name="KSO_WM_UNIT_SHOW_EDIT_AREA_INDICATION" val="1"/>
  <p:tag name="KSO_WM_CHIP_GROUPID" val="5e6b05596848fb12bee65ac8"/>
  <p:tag name="KSO_WM_CHIP_XID" val="5e6b05596848fb12bee65aca"/>
  <p:tag name="KSO_WM_UNIT_DEC_AREA_ID" val="d08b7fac3f594d4db665b73165b567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e5a85570631441794e981b4ff840cbc"/>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8916_1*f*2"/>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e64e64c8c354c06b8c5af1fa6cc0d7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66aac74bd240b28ce18fd2a2babc30"/>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6.xml><?xml version="1.0" encoding="utf-8"?>
<p:tagLst xmlns:p="http://schemas.openxmlformats.org/presentationml/2006/main">
  <p:tag name="KSO_WM_UNIT_VALUE" val="1269*1269"/>
  <p:tag name="KSO_WM_UNIT_HIGHLIGHT" val="0"/>
  <p:tag name="KSO_WM_UNIT_COMPATIBLE" val="0"/>
  <p:tag name="KSO_WM_UNIT_DIAGRAM_ISNUMVISUAL" val="0"/>
  <p:tag name="KSO_WM_UNIT_DIAGRAM_ISREFERUNIT" val="0"/>
  <p:tag name="KSO_WM_UNIT_TYPE" val="d"/>
  <p:tag name="KSO_WM_UNIT_INDEX" val="1"/>
  <p:tag name="KSO_WM_UNIT_ID" val="diagram20208916_1*d*1"/>
  <p:tag name="KSO_WM_TEMPLATE_CATEGORY" val="diagram"/>
  <p:tag name="KSO_WM_TEMPLATE_INDEX" val="20208916"/>
  <p:tag name="KSO_WM_UNIT_LAYERLEVEL" val="1"/>
  <p:tag name="KSO_WM_TAG_VERSION" val="1.0"/>
  <p:tag name="KSO_WM_BEAUTIFY_FLAG" val="#wm#"/>
  <p:tag name="KSO_WM_CHIP_GROUPID" val="5e7310da9a230a26b9e88a19"/>
  <p:tag name="KSO_WM_CHIP_XID" val="5e7310da9a230a26b9e88a1a"/>
  <p:tag name="KSO_WM_UNIT_DEC_AREA_ID" val="c3fb6bec0d9343258f5c74a12d905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0adb4ca6f174998bf85ab18a59f802b"/>
  <p:tag name="KSO_WM_UNIT_SUPPORT_UNIT_TYPE" val="[&quot;d&quot;,&quot;α&quot;,&quot;β&quot;]"/>
  <p:tag name="KSO_WM_TEMPLATE_ASSEMBLE_XID" val="60656f924054ed1e2fb80cad"/>
  <p:tag name="KSO_WM_TEMPLATE_ASSEMBLE_GROUPID" val="60656f924054ed1e2fb80cad"/>
  <p:tag name="KSO_WM_UNIT_PICTURE_CLIP_FLAG" val="0"/>
</p:tagLst>
</file>

<file path=ppt/tags/tag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916_1*f*1"/>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168"/>
  <p:tag name="KSO_WM_UNIT_SHOW_EDIT_AREA_INDICATION" val="1"/>
  <p:tag name="KSO_WM_CHIP_GROUPID" val="5e6b05596848fb12bee65ac8"/>
  <p:tag name="KSO_WM_CHIP_XID" val="5e6b05596848fb12bee65aca"/>
  <p:tag name="KSO_WM_UNIT_DEC_AREA_ID" val="d08b7fac3f594d4db665b73165b567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e5a85570631441794e981b4ff840cbc"/>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8916_1*f*2"/>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e64e64c8c354c06b8c5af1fa6cc0d7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66aac74bd240b28ce18fd2a2babc30"/>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4419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419"/>
  <p:tag name="KSO_WM_UNIT_VALUE" val="1150"/>
  <p:tag name="KSO_WM_TEMPLATE_ASSEMBLE_XID" val="60656e8b4054ed1e2fb7fb21"/>
  <p:tag name="KSO_WM_TEMPLATE_ASSEMBLE_GROUPID" val="60656e8b4054ed1e2fb7fb21"/>
</p:tagLst>
</file>

<file path=ppt/tags/tag4.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40.xml><?xml version="1.0" encoding="utf-8"?>
<p:tagLst xmlns:p="http://schemas.openxmlformats.org/presentationml/2006/main">
  <p:tag name="KSO_WM_UNIT_VALUE" val="508*1988"/>
  <p:tag name="KSO_WM_UNIT_HIGHLIGHT" val="0"/>
  <p:tag name="KSO_WM_UNIT_COMPATIBLE" val="0"/>
  <p:tag name="KSO_WM_UNIT_DIAGRAM_ISNUMVISUAL" val="0"/>
  <p:tag name="KSO_WM_UNIT_DIAGRAM_ISREFERUNIT" val="0"/>
  <p:tag name="KSO_WM_UNIT_TYPE" val="d"/>
  <p:tag name="KSO_WM_UNIT_INDEX" val="2"/>
  <p:tag name="KSO_WM_UNIT_ID" val="diagram20214419_1*d*2"/>
  <p:tag name="KSO_WM_TEMPLATE_CATEGORY" val="diagram"/>
  <p:tag name="KSO_WM_TEMPLATE_INDEX" val="20214419"/>
  <p:tag name="KSO_WM_UNIT_LAYERLEVEL" val="1"/>
  <p:tag name="KSO_WM_TAG_VERSION" val="1.0"/>
  <p:tag name="KSO_WM_BEAUTIFY_FLAG" val="#wm#"/>
  <p:tag name="KSO_WM_CHIP_GROUPID" val="5e7310da9a230a26b9e88a19"/>
  <p:tag name="KSO_WM_CHIP_XID" val="5e7310da9a230a26b9e88a1a"/>
  <p:tag name="KSO_WM_UNIT_DEC_AREA_ID" val="0a58e3e61f0740329b33982cd5d8fe4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1d89846979e43888c654091669a4754"/>
  <p:tag name="KSO_WM_TEMPLATE_ASSEMBLE_XID" val="60656e8b4054ed1e2fb7fb21"/>
  <p:tag name="KSO_WM_TEMPLATE_ASSEMBLE_GROUPID" val="60656e8b4054ed1e2fb7fb21"/>
  <p:tag name="KSO_WM_UNIT_PICTURE_CLIP_FLAG" val="0"/>
</p:tagLst>
</file>

<file path=ppt/tags/tag4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419_1*f*1"/>
  <p:tag name="KSO_WM_TEMPLATE_CATEGORY" val="diagram"/>
  <p:tag name="KSO_WM_TEMPLATE_INDEX" val="20214419"/>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7ccb89b182d746a7b03d4fef23dc2dd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3e168d99201419e8408b7a758735a12"/>
  <p:tag name="KSO_WM_UNIT_SUPPORT_BIG_FONT" val="1"/>
  <p:tag name="KSO_WM_UNIT_TEXT_FILL_FORE_SCHEMECOLOR_INDEX_BRIGHTNESS" val="0.25"/>
  <p:tag name="KSO_WM_UNIT_TEXT_FILL_FORE_SCHEMECOLOR_INDEX" val="13"/>
  <p:tag name="KSO_WM_UNIT_TEXT_FILL_TYPE" val="1"/>
  <p:tag name="KSO_WM_TEMPLATE_ASSEMBLE_XID" val="60656e8b4054ed1e2fb7fb21"/>
  <p:tag name="KSO_WM_TEMPLATE_ASSEMBLE_GROUPID" val="60656e8b4054ed1e2fb7fb21"/>
</p:tagLst>
</file>

<file path=ppt/tags/tag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4419_1*f*2"/>
  <p:tag name="KSO_WM_TEMPLATE_CATEGORY" val="diagram"/>
  <p:tag name="KSO_WM_TEMPLATE_INDEX" val="20214419"/>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a33a6c15666a4bf78021d4e011ac1e6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9c592b9c001402dbc403b7a6e8fa2bf"/>
  <p:tag name="KSO_WM_UNIT_SUPPORT_BIG_FONT" val="1"/>
  <p:tag name="KSO_WM_UNIT_TEXT_FILL_FORE_SCHEMECOLOR_INDEX_BRIGHTNESS" val="0.25"/>
  <p:tag name="KSO_WM_UNIT_TEXT_FILL_FORE_SCHEMECOLOR_INDEX" val="13"/>
  <p:tag name="KSO_WM_UNIT_TEXT_FILL_TYPE" val="1"/>
  <p:tag name="KSO_WM_TEMPLATE_ASSEMBLE_XID" val="60656e8b4054ed1e2fb7fb21"/>
  <p:tag name="KSO_WM_TEMPLATE_ASSEMBLE_GROUPID" val="60656e8b4054ed1e2fb7fb21"/>
</p:tagLst>
</file>

<file path=ppt/tags/tag43.xml><?xml version="1.0" encoding="utf-8"?>
<p:tagLst xmlns:p="http://schemas.openxmlformats.org/presentationml/2006/main">
  <p:tag name="KSO_WM_UNIT_VALUE" val="508*1988"/>
  <p:tag name="KSO_WM_UNIT_HIGHLIGHT" val="0"/>
  <p:tag name="KSO_WM_UNIT_COMPATIBLE" val="0"/>
  <p:tag name="KSO_WM_UNIT_DIAGRAM_ISNUMVISUAL" val="0"/>
  <p:tag name="KSO_WM_UNIT_DIAGRAM_ISREFERUNIT" val="0"/>
  <p:tag name="KSO_WM_UNIT_TYPE" val="d"/>
  <p:tag name="KSO_WM_UNIT_INDEX" val="1"/>
  <p:tag name="KSO_WM_UNIT_ID" val="diagram20214419_1*d*1"/>
  <p:tag name="KSO_WM_TEMPLATE_CATEGORY" val="diagram"/>
  <p:tag name="KSO_WM_TEMPLATE_INDEX" val="20214419"/>
  <p:tag name="KSO_WM_UNIT_LAYERLEVEL" val="1"/>
  <p:tag name="KSO_WM_TAG_VERSION" val="1.0"/>
  <p:tag name="KSO_WM_BEAUTIFY_FLAG" val="#wm#"/>
  <p:tag name="KSO_WM_CHIP_GROUPID" val="5e7310da9a230a26b9e88a19"/>
  <p:tag name="KSO_WM_CHIP_XID" val="5e7310da9a230a26b9e88a1a"/>
  <p:tag name="KSO_WM_UNIT_DEC_AREA_ID" val="81fa52e7e4534c2da3017c7ab5c25d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aa873658ef844efa6ac718dc2600246"/>
  <p:tag name="KSO_WM_TEMPLATE_ASSEMBLE_XID" val="60656e8b4054ed1e2fb7fb21"/>
  <p:tag name="KSO_WM_TEMPLATE_ASSEMBLE_GROUPID" val="60656e8b4054ed1e2fb7fb21"/>
  <p:tag name="KSO_WM_UNIT_PICTURE_CLIP_FLAG" val="0"/>
</p:tagLst>
</file>

<file path=ppt/tags/tag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780_1*f*1"/>
  <p:tag name="KSO_WM_TEMPLATE_CATEGORY" val="diagram"/>
  <p:tag name="KSO_WM_TEMPLATE_INDEX" val="2020778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d455e1c7a7e74a678346b25b0e6fa8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111354e2164d6491a66ac032bd082a"/>
  <p:tag name="KSO_WM_UNIT_TEXT_FILL_FORE_SCHEMECOLOR_INDEX_BRIGHTNESS" val="0.25"/>
  <p:tag name="KSO_WM_UNIT_TEXT_FILL_FORE_SCHEMECOLOR_INDEX" val="13"/>
  <p:tag name="KSO_WM_UNIT_TEXT_FILL_TYPE" val="1"/>
  <p:tag name="KSO_WM_TEMPLATE_ASSEMBLE_XID" val="638896a10c9383becde4cd6c"/>
  <p:tag name="KSO_WM_TEMPLATE_ASSEMBLE_GROUPID" val="638896a10c9383becde4cd6c"/>
</p:tagLst>
</file>

<file path=ppt/tags/tag45.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7780_1*d*1"/>
  <p:tag name="KSO_WM_TEMPLATE_CATEGORY" val="diagram"/>
  <p:tag name="KSO_WM_TEMPLATE_INDEX" val="20207780"/>
  <p:tag name="KSO_WM_UNIT_LAYERLEVEL" val="1"/>
  <p:tag name="KSO_WM_TAG_VERSION" val="1.0"/>
  <p:tag name="KSO_WM_BEAUTIFY_FLAG" val="#wm#"/>
  <p:tag name="KSO_WM_CHIP_GROUPID" val="5e7310da9a230a26b9e88a19"/>
  <p:tag name="KSO_WM_CHIP_XID" val="5e7310da9a230a26b9e88a1a"/>
  <p:tag name="KSO_WM_UNIT_DEC_AREA_ID" val="764ff9f53ceb4fd39c84c667a72dbb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4415ce0117434389cdfbde783d37fd"/>
  <p:tag name="KSO_WM_UNIT_SUPPORT_UNIT_TYPE" val="[&quot;l&quot;,&quot;m&quot;,&quot;n&quot;,&quot;o&quot;,&quot;p&quot;,&quot;q&quot;,&quot;r&quot;,&quot;δ&quot;,&quot;ε&quot;,&quot;ζ&quot;,&quot;η&quot;,&quot;d&quot;,&quot;α&quot;,&quot;β&quot;,&quot;θ&quot;]"/>
  <p:tag name="KSO_WM_TEMPLATE_ASSEMBLE_XID" val="638896a10c9383becde4cd6c"/>
  <p:tag name="KSO_WM_TEMPLATE_ASSEMBLE_GROUPID" val="638896a10c9383becde4cd6c"/>
  <p:tag name="KSO_WM_UNIT_PICTURE_CLIP_FLAG" val="0"/>
</p:tagLst>
</file>

<file path=ppt/tags/tag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780_1*f*1"/>
  <p:tag name="KSO_WM_TEMPLATE_CATEGORY" val="diagram"/>
  <p:tag name="KSO_WM_TEMPLATE_INDEX" val="2020778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d455e1c7a7e74a678346b25b0e6fa8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111354e2164d6491a66ac032bd082a"/>
  <p:tag name="KSO_WM_UNIT_TEXT_FILL_FORE_SCHEMECOLOR_INDEX_BRIGHTNESS" val="0.25"/>
  <p:tag name="KSO_WM_UNIT_TEXT_FILL_FORE_SCHEMECOLOR_INDEX" val="13"/>
  <p:tag name="KSO_WM_UNIT_TEXT_FILL_TYPE" val="1"/>
  <p:tag name="KSO_WM_TEMPLATE_ASSEMBLE_XID" val="638896a10c9383becde4cd6c"/>
  <p:tag name="KSO_WM_TEMPLATE_ASSEMBLE_GROUPID" val="638896a10c9383becde4cd6c"/>
</p:tagLst>
</file>

<file path=ppt/tags/tag47.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7780_1*d*1"/>
  <p:tag name="KSO_WM_TEMPLATE_CATEGORY" val="diagram"/>
  <p:tag name="KSO_WM_TEMPLATE_INDEX" val="20207780"/>
  <p:tag name="KSO_WM_UNIT_LAYERLEVEL" val="1"/>
  <p:tag name="KSO_WM_TAG_VERSION" val="1.0"/>
  <p:tag name="KSO_WM_BEAUTIFY_FLAG" val="#wm#"/>
  <p:tag name="KSO_WM_CHIP_GROUPID" val="5e7310da9a230a26b9e88a19"/>
  <p:tag name="KSO_WM_CHIP_XID" val="5e7310da9a230a26b9e88a1a"/>
  <p:tag name="KSO_WM_UNIT_DEC_AREA_ID" val="764ff9f53ceb4fd39c84c667a72dbb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4415ce0117434389cdfbde783d37fd"/>
  <p:tag name="KSO_WM_UNIT_SUPPORT_UNIT_TYPE" val="[&quot;l&quot;,&quot;m&quot;,&quot;n&quot;,&quot;o&quot;,&quot;p&quot;,&quot;q&quot;,&quot;r&quot;,&quot;δ&quot;,&quot;ε&quot;,&quot;ζ&quot;,&quot;η&quot;,&quot;d&quot;,&quot;α&quot;,&quot;β&quot;,&quot;θ&quot;]"/>
  <p:tag name="KSO_WM_TEMPLATE_ASSEMBLE_XID" val="638896a10c9383becde4cd6c"/>
  <p:tag name="KSO_WM_TEMPLATE_ASSEMBLE_GROUPID" val="638896a10c9383becde4cd6c"/>
  <p:tag name="KSO_WM_UNIT_PICTURE_CLIP_FLAG" val="0"/>
</p:tagLst>
</file>

<file path=ppt/tags/tag48.xml><?xml version="1.0" encoding="utf-8"?>
<p:tagLst xmlns:p="http://schemas.openxmlformats.org/presentationml/2006/main">
  <p:tag name="KSO_WM_UNIT_PLACING_PICTURE_USER_VIEWPORT" val="{&quot;height&quot;:4921,&quot;width&quot;:7690}"/>
</p:tagLst>
</file>

<file path=ppt/tags/tag49.xml><?xml version="1.0" encoding="utf-8"?>
<p:tagLst xmlns:p="http://schemas.openxmlformats.org/presentationml/2006/main">
  <p:tag name="KSO_WM_UNIT_PLACING_PICTURE_USER_VIEWPORT" val="{&quot;height&quot;:5065,&quot;width&quot;:8197}"/>
</p:tagLst>
</file>

<file path=ppt/tags/tag5.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50.xml><?xml version="1.0" encoding="utf-8"?>
<p:tagLst xmlns:p="http://schemas.openxmlformats.org/presentationml/2006/main">
  <p:tag name="KSO_WM_UNIT_PLACING_PICTURE_USER_VIEWPORT" val="{&quot;height&quot;:3874,&quot;width&quot;:6269}"/>
</p:tagLst>
</file>

<file path=ppt/tags/tag51.xml><?xml version="1.0" encoding="utf-8"?>
<p:tagLst xmlns:p="http://schemas.openxmlformats.org/presentationml/2006/main">
  <p:tag name="KSO_WM_UNIT_PLACING_PICTURE_USER_VIEWPORT" val="{&quot;height&quot;:4921,&quot;width&quot;:7690}"/>
</p:tagLst>
</file>

<file path=ppt/tags/tag52.xml><?xml version="1.0" encoding="utf-8"?>
<p:tagLst xmlns:p="http://schemas.openxmlformats.org/presentationml/2006/main">
  <p:tag name="KSO_WM_UNIT_PLACING_PICTURE_USER_VIEWPORT" val="{&quot;height&quot;:5065,&quot;width&quot;:8197}"/>
</p:tagLst>
</file>

<file path=ppt/tags/tag53.xml><?xml version="1.0" encoding="utf-8"?>
<p:tagLst xmlns:p="http://schemas.openxmlformats.org/presentationml/2006/main">
  <p:tag name="KSO_WM_UNIT_PLACING_PICTURE_USER_VIEWPORT" val="{&quot;height&quot;:3874,&quot;width&quot;:6269}"/>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70_1*l_h_i*1_1_3"/>
  <p:tag name="KSO_WM_TEMPLATE_CATEGORY" val="diagram"/>
  <p:tag name="KSO_WM_TEMPLATE_INDEX" val="20205570"/>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70_1*l_h_f*1_1_1"/>
  <p:tag name="KSO_WM_TEMPLATE_CATEGORY" val="diagram"/>
  <p:tag name="KSO_WM_TEMPLATE_INDEX" val="20205570"/>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准确理解您传达的信息。"/>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70_1*l_h_i*1_1_1"/>
  <p:tag name="KSO_WM_TEMPLATE_CATEGORY" val="diagram"/>
  <p:tag name="KSO_WM_TEMPLATE_INDEX" val="2020557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05570_1*l_h_i*1_1_2"/>
  <p:tag name="KSO_WM_TEMPLATE_CATEGORY" val="diagram"/>
  <p:tag name="KSO_WM_TEMPLATE_INDEX" val="202055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70_1*l_h_i*1_2_3"/>
  <p:tag name="KSO_WM_TEMPLATE_CATEGORY" val="diagram"/>
  <p:tag name="KSO_WM_TEMPLATE_INDEX" val="20205570"/>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70_1*l_h_f*1_2_1"/>
  <p:tag name="KSO_WM_TEMPLATE_CATEGORY" val="diagram"/>
  <p:tag name="KSO_WM_TEMPLATE_INDEX" val="20205570"/>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准确理解您传达的信息。"/>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6.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70_1*l_h_i*1_2_1"/>
  <p:tag name="KSO_WM_TEMPLATE_CATEGORY" val="diagram"/>
  <p:tag name="KSO_WM_TEMPLATE_INDEX" val="2020557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05570_1*l_h_i*1_2_2"/>
  <p:tag name="KSO_WM_TEMPLATE_CATEGORY" val="diagram"/>
  <p:tag name="KSO_WM_TEMPLATE_INDEX" val="202055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62.xml><?xml version="1.0" encoding="utf-8"?>
<p:tagLst xmlns:p="http://schemas.openxmlformats.org/presentationml/2006/main">
  <p:tag name="KSO_WM_UNIT_VALUE" val="592*1650"/>
  <p:tag name="KSO_WM_UNIT_HIGHLIGHT" val="0"/>
  <p:tag name="KSO_WM_UNIT_COMPATIBLE" val="0"/>
  <p:tag name="KSO_WM_UNIT_DIAGRAM_ISNUMVISUAL" val="0"/>
  <p:tag name="KSO_WM_UNIT_DIAGRAM_ISREFERUNIT" val="0"/>
  <p:tag name="KSO_WM_UNIT_TYPE" val="d"/>
  <p:tag name="KSO_WM_UNIT_INDEX" val="2"/>
  <p:tag name="KSO_WM_UNIT_ID" val="diagram20214314_1*d*2"/>
  <p:tag name="KSO_WM_TEMPLATE_CATEGORY" val="diagram"/>
  <p:tag name="KSO_WM_TEMPLATE_INDEX" val="20214314"/>
  <p:tag name="KSO_WM_UNIT_LAYERLEVEL" val="1"/>
  <p:tag name="KSO_WM_TAG_VERSION" val="1.0"/>
  <p:tag name="KSO_WM_BEAUTIFY_FLAG" val="#wm#"/>
  <p:tag name="KSO_WM_CHIP_GROUPID" val="5e7310da9a230a26b9e88a19"/>
  <p:tag name="KSO_WM_CHIP_XID" val="5e7310da9a230a26b9e88a1a"/>
  <p:tag name="KSO_WM_UNIT_DEC_AREA_ID" val="9da4e677353e4f57ac345d0e58127a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708629206324575b93f2a680a648ade"/>
  <p:tag name="KSO_WM_UNIT_SUPPORT_UNIT_TYPE" val="[&quot;d&quot;,&quot;α&quot;,&quot;β&quot;]"/>
  <p:tag name="KSO_WM_TEMPLATE_ASSEMBLE_XID" val="60656f6f4054ed1e2fb80a31"/>
  <p:tag name="KSO_WM_TEMPLATE_ASSEMBLE_GROUPID" val="60656f6f4054ed1e2fb80a31"/>
</p:tagLst>
</file>

<file path=ppt/tags/tag63.xml><?xml version="1.0" encoding="utf-8"?>
<p:tagLst xmlns:p="http://schemas.openxmlformats.org/presentationml/2006/main">
  <p:tag name="KSO_WM_UNIT_VALUE" val="592*1650"/>
  <p:tag name="KSO_WM_UNIT_HIGHLIGHT" val="0"/>
  <p:tag name="KSO_WM_UNIT_COMPATIBLE" val="0"/>
  <p:tag name="KSO_WM_UNIT_DIAGRAM_ISNUMVISUAL" val="0"/>
  <p:tag name="KSO_WM_UNIT_DIAGRAM_ISREFERUNIT" val="0"/>
  <p:tag name="KSO_WM_UNIT_TYPE" val="d"/>
  <p:tag name="KSO_WM_UNIT_INDEX" val="1"/>
  <p:tag name="KSO_WM_UNIT_ID" val="diagram20214314_1*d*1"/>
  <p:tag name="KSO_WM_TEMPLATE_CATEGORY" val="diagram"/>
  <p:tag name="KSO_WM_TEMPLATE_INDEX" val="20214314"/>
  <p:tag name="KSO_WM_UNIT_LAYERLEVEL" val="1"/>
  <p:tag name="KSO_WM_TAG_VERSION" val="1.0"/>
  <p:tag name="KSO_WM_BEAUTIFY_FLAG" val="#wm#"/>
  <p:tag name="KSO_WM_CHIP_GROUPID" val="5e7310da9a230a26b9e88a19"/>
  <p:tag name="KSO_WM_CHIP_XID" val="5e7310da9a230a26b9e88a1a"/>
  <p:tag name="KSO_WM_UNIT_DEC_AREA_ID" val="1f14d71d91164368b54982c51946906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42f61a847d5493cbf0f25e199c5cf87"/>
  <p:tag name="KSO_WM_UNIT_SUPPORT_UNIT_TYPE" val="[&quot;d&quot;,&quot;α&quot;,&quot;β&quot;]"/>
  <p:tag name="KSO_WM_TEMPLATE_ASSEMBLE_XID" val="60656f6f4054ed1e2fb80a31"/>
  <p:tag name="KSO_WM_TEMPLATE_ASSEMBLE_GROUPID" val="60656f6f4054ed1e2fb80a31"/>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0941_4*m_h_i*1_1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6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0941_4*m_h_i*1_2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3*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7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0941_4*m_h_i*1_3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0941_4*m_h_i*1_5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30941_4*m_h_i*1_4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0941_4*m_i*1_1"/>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gradient&quot;:[{&quot;brightness&quot;:0,&quot;colorType&quot;:1,&quot;foreColorIndex&quot;:5,&quot;pos&quot;:0.20000000298023224,&quot;transparency&quot;:1},{&quot;brightness&quot;:0,&quot;colorType&quot;:1,&quot;foreColorIndex&quot;:5,&quot;pos&quot;:0.899999976158142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30941_4*m_i*1_2"/>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941_4*m_h_f*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7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0941_4*m_h_i*1_1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41_4*m_h_a*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7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0941_4*m_h_i*1_1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DIAGRAM_USE_COLOR_VALUE" val="{&quot;color_scheme&quot;:1,&quot;color_type&quot;:1,&quot;theme_color_indexes&quot;:[5,6,5,6,5,6]}"/>
</p:tagLst>
</file>

<file path=ppt/tags/tag7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0941_4*m_h_i*1_2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3*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941_4*m_h_f*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0941_4*m_h_i*1_2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41_4*m_h_a*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0941_4*m_h_i*1_3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41_4*m_h_f*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41_4*m_h_a*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0941_4*m_h_i*1_3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941_4*m_h_f*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1"/>
  <p:tag name="KSO_WM_UNIT_ID" val="diagram20230941_4*m_h_i*1_5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0941_4*m_h_a*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4_1"/>
  <p:tag name="KSO_WM_UNIT_ID" val="diagram20233203_3*l_h_i*1_4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9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0941_4*m_h_i*1_5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9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30941_4*m_h_i*1_4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941_4*m_h_f*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30941_4*m_h_i*1_4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0941_4*m_h_a*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1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5,6,5,6]}"/>
</p:tagLst>
</file>

<file path=ppt/tags/tag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315_5*l_h_f*1_1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315_5*l_h_a*1_1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1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10160</Words>
  <Application>WPS 演示</Application>
  <PresentationFormat>全屏显示(16:9)</PresentationFormat>
  <Paragraphs>479</Paragraphs>
  <Slides>42</Slides>
  <Notes>42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42</vt:i4>
      </vt:variant>
    </vt:vector>
  </HeadingPairs>
  <TitlesOfParts>
    <vt:vector size="64" baseType="lpstr">
      <vt:lpstr>Arial</vt:lpstr>
      <vt:lpstr>宋体</vt:lpstr>
      <vt:lpstr>Wingdings</vt:lpstr>
      <vt:lpstr>微软雅黑</vt:lpstr>
      <vt:lpstr>微软雅黑</vt:lpstr>
      <vt:lpstr>汉仪旗黑-55简</vt:lpstr>
      <vt:lpstr>Times New Roman</vt:lpstr>
      <vt:lpstr>PingFang SC</vt:lpstr>
      <vt:lpstr>汉仪雅酷黑 75W</vt:lpstr>
      <vt:lpstr>Calibri</vt:lpstr>
      <vt:lpstr>Arial Unicode MS</vt:lpstr>
      <vt:lpstr>等线</vt:lpstr>
      <vt:lpstr>汉仪旗黑-55简</vt:lpstr>
      <vt:lpstr>黑体</vt:lpstr>
      <vt:lpstr>Arial</vt:lpstr>
      <vt:lpstr>微软雅黑 Light</vt:lpstr>
      <vt:lpstr>Segoe UI</vt:lpstr>
      <vt:lpstr>Wingdings</vt:lpstr>
      <vt:lpstr>Calibri Light</vt:lpstr>
      <vt:lpstr>等线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李沅衡</cp:lastModifiedBy>
  <cp:revision>210</cp:revision>
  <dcterms:created xsi:type="dcterms:W3CDTF">2024-11-26T09:22:00Z</dcterms:created>
  <dcterms:modified xsi:type="dcterms:W3CDTF">2024-12-24T04:12:04Z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8B9DB67227AF4ADD912607EBA887526E_13</vt:lpwstr>
  </property>
  <property fmtid="{D5CDD505-2E9C-101B-9397-08002B2CF9AE}" pid="3" name="KSOProductBuildVer">
    <vt:lpwstr>2052-12.1.0.17147</vt:lpwstr>
  </property>
</Properties>
</file>